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21"/>
  </p:notesMasterIdLst>
  <p:handoutMasterIdLst>
    <p:handoutMasterId r:id="rId22"/>
  </p:handoutMasterIdLst>
  <p:sldIdLst>
    <p:sldId id="317" r:id="rId6"/>
    <p:sldId id="283" r:id="rId7"/>
    <p:sldId id="357" r:id="rId8"/>
    <p:sldId id="358" r:id="rId9"/>
    <p:sldId id="359" r:id="rId10"/>
    <p:sldId id="256" r:id="rId11"/>
    <p:sldId id="257" r:id="rId12"/>
    <p:sldId id="258" r:id="rId13"/>
    <p:sldId id="259" r:id="rId14"/>
    <p:sldId id="260" r:id="rId15"/>
    <p:sldId id="261" r:id="rId16"/>
    <p:sldId id="262" r:id="rId17"/>
    <p:sldId id="263" r:id="rId18"/>
    <p:sldId id="264" r:id="rId19"/>
    <p:sldId id="265" r:id="rId20"/>
  </p:sldIdLst>
  <p:sldSz cx="12801600" cy="9601200" type="A3"/>
  <p:notesSz cx="9926638" cy="143017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4061" userDrawn="1">
          <p15:clr>
            <a:srgbClr val="A4A3A4"/>
          </p15:clr>
        </p15:guide>
        <p15:guide id="3" orient="horz" pos="529" userDrawn="1">
          <p15:clr>
            <a:srgbClr val="A4A3A4"/>
          </p15:clr>
        </p15:guide>
        <p15:guide id="4" pos="7750" userDrawn="1">
          <p15:clr>
            <a:srgbClr val="A4A3A4"/>
          </p15:clr>
        </p15:guide>
        <p15:guide id="5" pos="317" userDrawn="1">
          <p15:clr>
            <a:srgbClr val="A4A3A4"/>
          </p15:clr>
        </p15:guide>
        <p15:guide id="6" orient="horz" pos="3152" userDrawn="1">
          <p15:clr>
            <a:srgbClr val="A4A3A4"/>
          </p15:clr>
        </p15:guide>
        <p15:guide id="7" orient="horz" pos="50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4660"/>
  </p:normalViewPr>
  <p:slideViewPr>
    <p:cSldViewPr snapToGrid="0" showGuides="1">
      <p:cViewPr varScale="1">
        <p:scale>
          <a:sx n="75" d="100"/>
          <a:sy n="75" d="100"/>
        </p:scale>
        <p:origin x="84" y="120"/>
      </p:cViewPr>
      <p:guideLst>
        <p:guide orient="horz" pos="2400"/>
        <p:guide pos="4061"/>
        <p:guide orient="horz" pos="529"/>
        <p:guide pos="7750"/>
        <p:guide pos="317"/>
        <p:guide orient="horz" pos="3152"/>
        <p:guide orient="horz" pos="500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302625" cy="717503"/>
          </a:xfrm>
          <a:prstGeom prst="rect">
            <a:avLst/>
          </a:prstGeom>
        </p:spPr>
        <p:txBody>
          <a:bodyPr vert="horz" lIns="133278" tIns="66640" rIns="133278" bIns="66640" rtlCol="0"/>
          <a:lstStyle>
            <a:lvl1pPr algn="l">
              <a:defRPr sz="1700"/>
            </a:lvl1pPr>
          </a:lstStyle>
          <a:p>
            <a:endParaRPr lang="en-GB"/>
          </a:p>
        </p:txBody>
      </p:sp>
      <p:sp>
        <p:nvSpPr>
          <p:cNvPr id="3" name="Date Placeholder 2"/>
          <p:cNvSpPr>
            <a:spLocks noGrp="1"/>
          </p:cNvSpPr>
          <p:nvPr>
            <p:ph type="dt" sz="quarter" idx="1"/>
          </p:nvPr>
        </p:nvSpPr>
        <p:spPr>
          <a:xfrm>
            <a:off x="5621696" y="3"/>
            <a:ext cx="4302625" cy="717503"/>
          </a:xfrm>
          <a:prstGeom prst="rect">
            <a:avLst/>
          </a:prstGeom>
        </p:spPr>
        <p:txBody>
          <a:bodyPr vert="horz" lIns="133278" tIns="66640" rIns="133278" bIns="66640" rtlCol="0"/>
          <a:lstStyle>
            <a:lvl1pPr algn="r">
              <a:defRPr sz="1700"/>
            </a:lvl1pPr>
          </a:lstStyle>
          <a:p>
            <a:fld id="{4892BF04-22ED-47BA-8C1B-735A45794286}" type="datetimeFigureOut">
              <a:rPr lang="en-GB" smtClean="0"/>
              <a:t>20/01/2026</a:t>
            </a:fld>
            <a:endParaRPr lang="en-GB"/>
          </a:p>
        </p:txBody>
      </p:sp>
      <p:sp>
        <p:nvSpPr>
          <p:cNvPr id="4" name="Footer Placeholder 3"/>
          <p:cNvSpPr>
            <a:spLocks noGrp="1"/>
          </p:cNvSpPr>
          <p:nvPr>
            <p:ph type="ftr" sz="quarter" idx="2"/>
          </p:nvPr>
        </p:nvSpPr>
        <p:spPr>
          <a:xfrm>
            <a:off x="0" y="13584289"/>
            <a:ext cx="4302625" cy="717503"/>
          </a:xfrm>
          <a:prstGeom prst="rect">
            <a:avLst/>
          </a:prstGeom>
        </p:spPr>
        <p:txBody>
          <a:bodyPr vert="horz" lIns="133278" tIns="66640" rIns="133278" bIns="66640" rtlCol="0" anchor="b"/>
          <a:lstStyle>
            <a:lvl1pPr algn="l">
              <a:defRPr sz="1700"/>
            </a:lvl1pPr>
          </a:lstStyle>
          <a:p>
            <a:endParaRPr lang="en-GB"/>
          </a:p>
        </p:txBody>
      </p:sp>
      <p:sp>
        <p:nvSpPr>
          <p:cNvPr id="5" name="Slide Number Placeholder 4"/>
          <p:cNvSpPr>
            <a:spLocks noGrp="1"/>
          </p:cNvSpPr>
          <p:nvPr>
            <p:ph type="sldNum" sz="quarter" idx="3"/>
          </p:nvPr>
        </p:nvSpPr>
        <p:spPr>
          <a:xfrm>
            <a:off x="5621696" y="13584289"/>
            <a:ext cx="4302625" cy="717503"/>
          </a:xfrm>
          <a:prstGeom prst="rect">
            <a:avLst/>
          </a:prstGeom>
        </p:spPr>
        <p:txBody>
          <a:bodyPr vert="horz" lIns="133278" tIns="66640" rIns="133278" bIns="66640" rtlCol="0" anchor="b"/>
          <a:lstStyle>
            <a:lvl1pPr algn="r">
              <a:defRPr sz="1700"/>
            </a:lvl1pPr>
          </a:lstStyle>
          <a:p>
            <a:fld id="{BE85A777-0A12-40C3-BD65-59D986FF72C8}" type="slidenum">
              <a:rPr lang="en-GB" smtClean="0"/>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225886" cy="112227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138218" y="0"/>
            <a:ext cx="6225886" cy="1122279"/>
          </a:xfrm>
          <a:prstGeom prst="rect">
            <a:avLst/>
          </a:prstGeom>
        </p:spPr>
        <p:txBody>
          <a:bodyPr vert="horz" lIns="91440" tIns="45720" rIns="91440" bIns="45720" rtlCol="0"/>
          <a:lstStyle>
            <a:lvl1pPr algn="r">
              <a:defRPr sz="1200"/>
            </a:lvl1pPr>
          </a:lstStyle>
          <a:p>
            <a:fld id="{3EFD42F7-718C-4B98-AAEC-167E6DDD60A7}" type="datetimeFigureOut">
              <a:rPr lang="en-US" smtClean="0"/>
              <a:t>1/20/2026</a:t>
            </a:fld>
            <a:endParaRPr lang="en-US"/>
          </a:p>
        </p:txBody>
      </p:sp>
      <p:sp>
        <p:nvSpPr>
          <p:cNvPr id="4" name="Slide Image Placeholder 3"/>
          <p:cNvSpPr>
            <a:spLocks noGrp="1" noRot="1" noChangeAspect="1"/>
          </p:cNvSpPr>
          <p:nvPr>
            <p:ph type="sldImg" idx="2"/>
          </p:nvPr>
        </p:nvSpPr>
        <p:spPr>
          <a:xfrm>
            <a:off x="473346" y="2795987"/>
            <a:ext cx="13420738" cy="754916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36743" y="10764550"/>
            <a:ext cx="11493943" cy="880735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1245619"/>
            <a:ext cx="6225886" cy="112227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138218" y="21245619"/>
            <a:ext cx="6225886" cy="112227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03B71B44-94BD-447E-85B0-98C1AD40B4A6}" type="datetimeFigureOut">
              <a:rPr lang="en-GB" smtClean="0"/>
              <a:t>20/01/2026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CA528ED-1793-42AD-9904-F18A8E640F0F}" type="slidenum">
              <a:rPr lang="en-GB" smtClean="0"/>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03B71B44-94BD-447E-85B0-98C1AD40B4A6}" type="datetimeFigureOut">
              <a:rPr lang="en-GB" smtClean="0"/>
              <a:t>20/01/2026</a:t>
            </a:fld>
            <a:endParaRPr lang="en-GB" dirty="0"/>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7CA528ED-1793-42AD-9904-F18A8E640F0F}" type="slidenum">
              <a:rPr lang="en-GB" smtClean="0"/>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9.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nSpc>
                <a:spcPct val="150000"/>
              </a:lnSpc>
            </a:pPr>
            <a:r>
              <a:rPr lang="en-GB" sz="3780" b="1" dirty="0">
                <a:latin typeface="Century Gothic" panose="020B0502020202020204" pitchFamily="34" charset="0"/>
              </a:rPr>
              <a:t>DOD FARM WOODLAND CREATION</a:t>
            </a:r>
            <a:br>
              <a:rPr lang="en-GB" sz="3780" b="1" dirty="0">
                <a:latin typeface="Century Gothic" panose="020B0502020202020204" pitchFamily="34" charset="0"/>
              </a:rPr>
            </a:br>
            <a:r>
              <a:rPr lang="en-GB" sz="3780" b="1" dirty="0">
                <a:latin typeface="Century Gothic" panose="020B0502020202020204" pitchFamily="34" charset="0"/>
              </a:rPr>
              <a:t>LANDSCAPE ANALYSIS</a:t>
            </a:r>
            <a:br>
              <a:rPr lang="en-GB" sz="3780" dirty="0">
                <a:latin typeface="Century Gothic" panose="020B0502020202020204" pitchFamily="34" charset="0"/>
              </a:rPr>
            </a:br>
            <a:r>
              <a:rPr lang="en-GB" sz="3780" b="1" dirty="0">
                <a:latin typeface="Century Gothic" panose="020B0502020202020204" pitchFamily="34" charset="0"/>
              </a:rPr>
              <a:t>3D Landscape Perspectives and Design Visualisations</a:t>
            </a:r>
          </a:p>
        </p:txBody>
      </p:sp>
      <p:sp>
        <p:nvSpPr>
          <p:cNvPr id="3" name="Subtitle 2"/>
          <p:cNvSpPr>
            <a:spLocks noGrp="1"/>
          </p:cNvSpPr>
          <p:nvPr>
            <p:ph type="subTitle" idx="1"/>
          </p:nvPr>
        </p:nvSpPr>
        <p:spPr>
          <a:xfrm>
            <a:off x="1600200" y="5269229"/>
            <a:ext cx="9601200" cy="1745345"/>
          </a:xfrm>
        </p:spPr>
        <p:txBody>
          <a:bodyPr>
            <a:normAutofit/>
          </a:bodyPr>
          <a:lstStyle/>
          <a:p>
            <a:r>
              <a:rPr lang="en-GB" dirty="0">
                <a:latin typeface="Century Gothic" panose="020B0502020202020204" pitchFamily="34" charset="0"/>
              </a:rPr>
              <a:t>Using Map Maker Prospect</a:t>
            </a:r>
          </a:p>
          <a:p>
            <a:endParaRPr lang="en-GB" dirty="0">
              <a:latin typeface="Century Gothic" panose="020B0502020202020204" pitchFamily="34" charset="0"/>
            </a:endParaRPr>
          </a:p>
        </p:txBody>
      </p:sp>
      <p:sp>
        <p:nvSpPr>
          <p:cNvPr id="9" name="TextBox 8"/>
          <p:cNvSpPr txBox="1"/>
          <p:nvPr/>
        </p:nvSpPr>
        <p:spPr>
          <a:xfrm>
            <a:off x="12163926" y="9089724"/>
            <a:ext cx="500138" cy="246221"/>
          </a:xfrm>
          <a:prstGeom prst="rect">
            <a:avLst/>
          </a:prstGeom>
          <a:noFill/>
        </p:spPr>
        <p:txBody>
          <a:bodyPr wrap="square" rtlCol="0">
            <a:spAutoFit/>
          </a:bodyPr>
          <a:lstStyle/>
          <a:p>
            <a:fld id="{1691DF16-91FC-4850-8D19-59158F715132}" type="slidenum">
              <a:rPr lang="en-GB" sz="1000">
                <a:solidFill>
                  <a:schemeClr val="bg1">
                    <a:lumMod val="50000"/>
                  </a:schemeClr>
                </a:solidFill>
                <a:latin typeface="Century Gothic" panose="020B0502020202020204" pitchFamily="34" charset="0"/>
                <a:cs typeface="Century Gothic" panose="020B0502020202020204" pitchFamily="34" charset="0"/>
              </a:rPr>
              <a:t>1</a:t>
            </a:fld>
            <a:endParaRPr lang="en-GB" sz="1000" dirty="0">
              <a:solidFill>
                <a:schemeClr val="bg1">
                  <a:lumMod val="50000"/>
                </a:schemeClr>
              </a:solidFill>
              <a:latin typeface="Century Gothic" panose="020B0502020202020204" pitchFamily="34" charset="0"/>
              <a:cs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2089" y="1200150"/>
            <a:ext cx="11377422" cy="7200900"/>
          </a:xfrm>
          <a:prstGeom prst="rect">
            <a:avLst/>
          </a:prstGeom>
        </p:spPr>
      </p:pic>
      <p:sp>
        <p:nvSpPr>
          <p:cNvPr id="7" name="Text Box 6"/>
          <p:cNvSpPr txBox="1"/>
          <p:nvPr/>
        </p:nvSpPr>
        <p:spPr>
          <a:xfrm>
            <a:off x="668750" y="1294829"/>
            <a:ext cx="2118932" cy="383182"/>
          </a:xfrm>
          <a:prstGeom prst="rect">
            <a:avLst/>
          </a:prstGeom>
          <a:noFill/>
        </p:spPr>
        <p:txBody>
          <a:bodyPr wrap="square" rtlCol="0">
            <a:spAutoFit/>
          </a:bodyPr>
          <a:lstStyle/>
          <a:p>
            <a:r>
              <a:rPr lang="en-GB" altLang="en-US" sz="1890" b="1">
                <a:latin typeface="Century Gothic" panose="020B0502020202020204" charset="0"/>
                <a:cs typeface="Century Gothic" panose="020B0502020202020204" charset="0"/>
              </a:rPr>
              <a:t>Viewpoint 3</a:t>
            </a:r>
          </a:p>
        </p:txBody>
      </p:sp>
      <p:pic>
        <p:nvPicPr>
          <p:cNvPr id="2" name="Picture 1"/>
          <p:cNvPicPr>
            <a:picLocks noChangeAspect="1"/>
          </p:cNvPicPr>
          <p:nvPr/>
        </p:nvPicPr>
        <p:blipFill>
          <a:blip r:embed="rId3"/>
          <a:stretch>
            <a:fillRect/>
          </a:stretch>
        </p:blipFill>
        <p:spPr>
          <a:xfrm>
            <a:off x="668751" y="6504813"/>
            <a:ext cx="1094137" cy="18962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15387" b="20173"/>
          <a:stretch>
            <a:fillRect/>
          </a:stretch>
        </p:blipFill>
        <p:spPr>
          <a:xfrm>
            <a:off x="57150" y="5348137"/>
            <a:ext cx="12503150" cy="2675001"/>
          </a:xfrm>
          <a:prstGeom prst="rect">
            <a:avLst/>
          </a:prstGeom>
        </p:spPr>
      </p:pic>
      <p:pic>
        <p:nvPicPr>
          <p:cNvPr id="3" name="Picture 2"/>
          <p:cNvPicPr>
            <a:picLocks noChangeAspect="1"/>
          </p:cNvPicPr>
          <p:nvPr/>
        </p:nvPicPr>
        <p:blipFill>
          <a:blip r:embed="rId3"/>
          <a:srcRect t="11731" b="19558"/>
          <a:stretch>
            <a:fillRect/>
          </a:stretch>
        </p:blipFill>
        <p:spPr>
          <a:xfrm>
            <a:off x="10001" y="1364545"/>
            <a:ext cx="12503150" cy="2518523"/>
          </a:xfrm>
          <a:prstGeom prst="rect">
            <a:avLst/>
          </a:prstGeom>
        </p:spPr>
      </p:pic>
      <p:sp>
        <p:nvSpPr>
          <p:cNvPr id="7" name="Text Box 6"/>
          <p:cNvSpPr txBox="1"/>
          <p:nvPr/>
        </p:nvSpPr>
        <p:spPr>
          <a:xfrm>
            <a:off x="0" y="910177"/>
            <a:ext cx="5774499" cy="383182"/>
          </a:xfrm>
          <a:prstGeom prst="rect">
            <a:avLst/>
          </a:prstGeom>
          <a:noFill/>
        </p:spPr>
        <p:txBody>
          <a:bodyPr wrap="square" rtlCol="0">
            <a:spAutoFit/>
          </a:bodyPr>
          <a:lstStyle/>
          <a:p>
            <a:r>
              <a:rPr lang="en-GB" altLang="en-US" sz="1890" b="1" dirty="0">
                <a:latin typeface="Century Gothic" panose="020B0502020202020204" charset="0"/>
                <a:cs typeface="Century Gothic" panose="020B0502020202020204" charset="0"/>
              </a:rPr>
              <a:t>Viewpoint 3 –Western leg of D 24 road</a:t>
            </a:r>
          </a:p>
        </p:txBody>
      </p:sp>
      <p:sp>
        <p:nvSpPr>
          <p:cNvPr id="9" name="Text Box 8"/>
          <p:cNvSpPr txBox="1"/>
          <p:nvPr/>
        </p:nvSpPr>
        <p:spPr>
          <a:xfrm>
            <a:off x="10001" y="3349134"/>
            <a:ext cx="604742" cy="286232"/>
          </a:xfrm>
          <a:prstGeom prst="rect">
            <a:avLst/>
          </a:prstGeom>
          <a:noFill/>
        </p:spPr>
        <p:txBody>
          <a:bodyPr wrap="square" rtlCol="0">
            <a:spAutoFit/>
          </a:bodyPr>
          <a:lstStyle/>
          <a:p>
            <a:r>
              <a:rPr lang="en-GB" altLang="en-US" sz="1260" b="1" dirty="0">
                <a:latin typeface="Century Gothic" panose="020B0502020202020204" charset="0"/>
                <a:cs typeface="Century Gothic" panose="020B0502020202020204" charset="0"/>
              </a:rPr>
              <a:t>2026</a:t>
            </a:r>
          </a:p>
        </p:txBody>
      </p:sp>
      <p:sp>
        <p:nvSpPr>
          <p:cNvPr id="10" name="Text Box 9"/>
          <p:cNvSpPr txBox="1"/>
          <p:nvPr/>
        </p:nvSpPr>
        <p:spPr>
          <a:xfrm>
            <a:off x="10001" y="7233611"/>
            <a:ext cx="604742" cy="286232"/>
          </a:xfrm>
          <a:prstGeom prst="rect">
            <a:avLst/>
          </a:prstGeom>
          <a:noFill/>
        </p:spPr>
        <p:txBody>
          <a:bodyPr wrap="square" rtlCol="0">
            <a:spAutoFit/>
          </a:bodyPr>
          <a:lstStyle/>
          <a:p>
            <a:r>
              <a:rPr lang="en-GB" altLang="en-US" sz="1260" b="1" dirty="0">
                <a:latin typeface="Century Gothic" panose="020B0502020202020204" charset="0"/>
                <a:cs typeface="Century Gothic" panose="020B0502020202020204" charset="0"/>
              </a:rPr>
              <a:t>2066</a:t>
            </a:r>
          </a:p>
        </p:txBody>
      </p:sp>
      <p:sp>
        <p:nvSpPr>
          <p:cNvPr id="23" name="Text Box 22"/>
          <p:cNvSpPr txBox="1"/>
          <p:nvPr/>
        </p:nvSpPr>
        <p:spPr>
          <a:xfrm>
            <a:off x="-665" y="3954253"/>
            <a:ext cx="12503150" cy="998747"/>
          </a:xfrm>
          <a:prstGeom prst="rect">
            <a:avLst/>
          </a:prstGeom>
          <a:noFill/>
          <a:ln>
            <a:solidFill>
              <a:schemeClr val="tx1"/>
            </a:solidFill>
          </a:ln>
        </p:spPr>
        <p:txBody>
          <a:bodyPr wrap="square" rtlCol="0">
            <a:noAutofit/>
          </a:bodyPr>
          <a:lstStyle/>
          <a:p>
            <a:pPr>
              <a:lnSpc>
                <a:spcPct val="115000"/>
              </a:lnSpc>
              <a:spcAft>
                <a:spcPts val="1000"/>
              </a:spcAft>
              <a:tabLst>
                <a:tab pos="1943100" algn="l"/>
              </a:tabLst>
            </a:pPr>
            <a:r>
              <a:rPr lang="en-GB" sz="1200" b="1" dirty="0">
                <a:latin typeface="Century Gothic" panose="020B0502020202020204" pitchFamily="34" charset="0"/>
              </a:rPr>
              <a:t>Grey Coat is visible from the western leg of the </a:t>
            </a:r>
            <a:r>
              <a:rPr lang="en-GB" sz="1200" b="1" dirty="0" err="1">
                <a:latin typeface="Century Gothic" panose="020B0502020202020204" pitchFamily="34" charset="0"/>
              </a:rPr>
              <a:t>C24</a:t>
            </a:r>
            <a:r>
              <a:rPr lang="en-GB" sz="1200" b="1" dirty="0">
                <a:latin typeface="Century Gothic" panose="020B0502020202020204" pitchFamily="34" charset="0"/>
              </a:rPr>
              <a:t> from 2.5 km distant, with visibility diminishing towards the site.  The rigid north-western and north eastern margins of Priesthaugh Forest sit on the far skyline (occasionally overtopped by higher open hills to the south-east), while the smooth-sided ridge between Grey Coat and Meikle Knowe dominates the middle distance.  The site itself is not visible, but its western boundary sits on the ridgeline.  </a:t>
            </a:r>
            <a:r>
              <a:rPr lang="en-GB" sz="12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abrupt woodland edge on </a:t>
            </a:r>
            <a:r>
              <a:rPr lang="en-GB" sz="1200" b="1" dirty="0" err="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Peelhope</a:t>
            </a:r>
            <a:r>
              <a:rPr lang="en-GB" sz="12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Brae is also visible on the eastern side of the Dod Burn valley.</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 Box 23"/>
          <p:cNvSpPr txBox="1"/>
          <p:nvPr/>
        </p:nvSpPr>
        <p:spPr>
          <a:xfrm>
            <a:off x="56483" y="8236655"/>
            <a:ext cx="12503817" cy="667885"/>
          </a:xfrm>
          <a:prstGeom prst="rect">
            <a:avLst/>
          </a:prstGeom>
          <a:noFill/>
          <a:ln>
            <a:solidFill>
              <a:schemeClr val="tx1"/>
            </a:solidFill>
          </a:ln>
        </p:spPr>
        <p:txBody>
          <a:bodyPr wrap="square" rtlCol="0">
            <a:noAutofit/>
          </a:bodyPr>
          <a:lstStyle/>
          <a:p>
            <a:r>
              <a:rPr lang="en-US" sz="1200" b="1" dirty="0">
                <a:effectLst/>
                <a:latin typeface="Century Gothic" panose="020B0502020202020204" pitchFamily="34" charset="0"/>
                <a:ea typeface="Times New Roman" panose="02020603050405020304" pitchFamily="18" charset="0"/>
                <a:cs typeface="Times New Roman" panose="02020603050405020304" pitchFamily="18" charset="0"/>
              </a:rPr>
              <a:t>The upper woodland edge will in time become visible from a short stretch of the road, but the ridgeline summit on Grey Coat will remain open.  Further south, the woodland will tie into Priesthaugh Foresty both on Muckle Knowe, and on the far side of the Dod Burn valley, where the woodland will also lower the existing woodland edge on </a:t>
            </a:r>
            <a:r>
              <a:rPr lang="en-US" sz="1200" b="1" dirty="0" err="1">
                <a:effectLst/>
                <a:latin typeface="Century Gothic" panose="020B0502020202020204" pitchFamily="34" charset="0"/>
                <a:ea typeface="Times New Roman" panose="02020603050405020304" pitchFamily="18" charset="0"/>
                <a:cs typeface="Times New Roman" panose="02020603050405020304" pitchFamily="18" charset="0"/>
              </a:rPr>
              <a:t>Peelhope</a:t>
            </a:r>
            <a:r>
              <a:rPr lang="en-US" sz="1200" b="1" dirty="0">
                <a:effectLst/>
                <a:latin typeface="Century Gothic" panose="020B0502020202020204" pitchFamily="34" charset="0"/>
                <a:ea typeface="Times New Roman" panose="02020603050405020304" pitchFamily="18" charset="0"/>
                <a:cs typeface="Times New Roman" panose="02020603050405020304" pitchFamily="18" charset="0"/>
              </a:rPr>
              <a:t> Brae.</a:t>
            </a:r>
            <a:endParaRPr lang="en-GB" altLang="en-US" sz="1200" b="1" dirty="0">
              <a:latin typeface="Century Gothic" panose="020B0502020202020204" charset="0"/>
              <a:cs typeface="Century Gothic" panose="020B0502020202020204" charset="0"/>
            </a:endParaRPr>
          </a:p>
          <a:p>
            <a:endParaRPr lang="en-GB" altLang="en-US" sz="840" dirty="0">
              <a:latin typeface="Century Gothic" panose="020B0502020202020204" charset="0"/>
              <a:cs typeface="Century Gothic" panose="020B050202020202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7420" y="1200150"/>
            <a:ext cx="11426095" cy="7200900"/>
          </a:xfrm>
          <a:prstGeom prst="rect">
            <a:avLst/>
          </a:prstGeom>
        </p:spPr>
      </p:pic>
      <p:sp>
        <p:nvSpPr>
          <p:cNvPr id="7" name="Text Box 6"/>
          <p:cNvSpPr txBox="1"/>
          <p:nvPr/>
        </p:nvSpPr>
        <p:spPr>
          <a:xfrm>
            <a:off x="668750" y="1294829"/>
            <a:ext cx="2118932" cy="383182"/>
          </a:xfrm>
          <a:prstGeom prst="rect">
            <a:avLst/>
          </a:prstGeom>
          <a:noFill/>
        </p:spPr>
        <p:txBody>
          <a:bodyPr wrap="square" rtlCol="0">
            <a:spAutoFit/>
          </a:bodyPr>
          <a:lstStyle/>
          <a:p>
            <a:r>
              <a:rPr lang="en-GB" altLang="en-US" sz="1890" b="1">
                <a:latin typeface="Century Gothic" panose="020B0502020202020204" charset="0"/>
                <a:cs typeface="Century Gothic" panose="020B0502020202020204" charset="0"/>
              </a:rPr>
              <a:t>Viewpoint 4</a:t>
            </a:r>
          </a:p>
        </p:txBody>
      </p:sp>
      <p:pic>
        <p:nvPicPr>
          <p:cNvPr id="2" name="Picture 1"/>
          <p:cNvPicPr>
            <a:picLocks noChangeAspect="1"/>
          </p:cNvPicPr>
          <p:nvPr/>
        </p:nvPicPr>
        <p:blipFill>
          <a:blip r:embed="rId3"/>
          <a:stretch>
            <a:fillRect/>
          </a:stretch>
        </p:blipFill>
        <p:spPr>
          <a:xfrm>
            <a:off x="668751" y="6504813"/>
            <a:ext cx="1094137" cy="189623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t="32336" b="3875"/>
          <a:stretch>
            <a:fillRect/>
          </a:stretch>
        </p:blipFill>
        <p:spPr>
          <a:xfrm>
            <a:off x="0" y="5111379"/>
            <a:ext cx="12683918" cy="2446973"/>
          </a:xfrm>
          <a:prstGeom prst="rect">
            <a:avLst/>
          </a:prstGeom>
        </p:spPr>
      </p:pic>
      <p:pic>
        <p:nvPicPr>
          <p:cNvPr id="8" name="Picture 7"/>
          <p:cNvPicPr>
            <a:picLocks noChangeAspect="1"/>
          </p:cNvPicPr>
          <p:nvPr/>
        </p:nvPicPr>
        <p:blipFill>
          <a:blip r:embed="rId3"/>
          <a:srcRect t="31860" b="4888"/>
          <a:stretch>
            <a:fillRect/>
          </a:stretch>
        </p:blipFill>
        <p:spPr>
          <a:xfrm>
            <a:off x="-11335" y="1787719"/>
            <a:ext cx="12695253" cy="2489174"/>
          </a:xfrm>
          <a:prstGeom prst="rect">
            <a:avLst/>
          </a:prstGeom>
        </p:spPr>
      </p:pic>
      <p:sp>
        <p:nvSpPr>
          <p:cNvPr id="7" name="Text Box 6"/>
          <p:cNvSpPr txBox="1"/>
          <p:nvPr/>
        </p:nvSpPr>
        <p:spPr>
          <a:xfrm>
            <a:off x="10669" y="1029895"/>
            <a:ext cx="7786308" cy="383182"/>
          </a:xfrm>
          <a:prstGeom prst="rect">
            <a:avLst/>
          </a:prstGeom>
          <a:noFill/>
        </p:spPr>
        <p:txBody>
          <a:bodyPr wrap="square" rtlCol="0">
            <a:spAutoFit/>
          </a:bodyPr>
          <a:lstStyle/>
          <a:p>
            <a:r>
              <a:rPr lang="en-GB" altLang="en-US" sz="1890" b="1" dirty="0">
                <a:latin typeface="Century Gothic" panose="020B0502020202020204" charset="0"/>
                <a:cs typeface="Century Gothic" panose="020B0502020202020204" charset="0"/>
              </a:rPr>
              <a:t>Viewpoint 4  - View north from Grey Coat Scheduled Monument</a:t>
            </a:r>
          </a:p>
        </p:txBody>
      </p:sp>
      <p:sp>
        <p:nvSpPr>
          <p:cNvPr id="9" name="Text Box 8"/>
          <p:cNvSpPr txBox="1"/>
          <p:nvPr/>
        </p:nvSpPr>
        <p:spPr>
          <a:xfrm>
            <a:off x="10669" y="3947712"/>
            <a:ext cx="604742" cy="286232"/>
          </a:xfrm>
          <a:prstGeom prst="rect">
            <a:avLst/>
          </a:prstGeom>
          <a:noFill/>
        </p:spPr>
        <p:txBody>
          <a:bodyPr wrap="square" rtlCol="0">
            <a:spAutoFit/>
          </a:bodyPr>
          <a:lstStyle/>
          <a:p>
            <a:r>
              <a:rPr lang="en-GB" altLang="en-US" sz="1260" b="1" dirty="0">
                <a:latin typeface="Century Gothic" panose="020B0502020202020204" charset="0"/>
                <a:cs typeface="Century Gothic" panose="020B0502020202020204" charset="0"/>
              </a:rPr>
              <a:t>2026</a:t>
            </a:r>
          </a:p>
        </p:txBody>
      </p:sp>
      <p:sp>
        <p:nvSpPr>
          <p:cNvPr id="10" name="Text Box 9"/>
          <p:cNvSpPr txBox="1"/>
          <p:nvPr/>
        </p:nvSpPr>
        <p:spPr>
          <a:xfrm>
            <a:off x="10669" y="7171936"/>
            <a:ext cx="604742" cy="286232"/>
          </a:xfrm>
          <a:prstGeom prst="rect">
            <a:avLst/>
          </a:prstGeom>
          <a:noFill/>
        </p:spPr>
        <p:txBody>
          <a:bodyPr wrap="square" rtlCol="0">
            <a:spAutoFit/>
          </a:bodyPr>
          <a:lstStyle/>
          <a:p>
            <a:r>
              <a:rPr lang="en-GB" altLang="en-US" sz="1260" b="1" dirty="0">
                <a:latin typeface="Century Gothic" panose="020B0502020202020204" charset="0"/>
                <a:cs typeface="Century Gothic" panose="020B0502020202020204" charset="0"/>
              </a:rPr>
              <a:t>2066</a:t>
            </a:r>
          </a:p>
        </p:txBody>
      </p:sp>
      <p:sp>
        <p:nvSpPr>
          <p:cNvPr id="11" name="Text Box 10"/>
          <p:cNvSpPr txBox="1"/>
          <p:nvPr/>
        </p:nvSpPr>
        <p:spPr>
          <a:xfrm>
            <a:off x="7734300" y="1916907"/>
            <a:ext cx="1573530" cy="480131"/>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Dod Burn Settlement</a:t>
            </a:r>
          </a:p>
        </p:txBody>
      </p:sp>
      <p:sp>
        <p:nvSpPr>
          <p:cNvPr id="12" name="Text Box 11"/>
          <p:cNvSpPr txBox="1"/>
          <p:nvPr/>
        </p:nvSpPr>
        <p:spPr>
          <a:xfrm>
            <a:off x="10217277" y="1853565"/>
            <a:ext cx="1573530" cy="286232"/>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Dod Burn Hill</a:t>
            </a:r>
          </a:p>
        </p:txBody>
      </p:sp>
      <p:sp>
        <p:nvSpPr>
          <p:cNvPr id="13" name="Text Box 12"/>
          <p:cNvSpPr txBox="1"/>
          <p:nvPr/>
        </p:nvSpPr>
        <p:spPr>
          <a:xfrm>
            <a:off x="4693920" y="1853565"/>
            <a:ext cx="1573530" cy="286232"/>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Burgh Hill</a:t>
            </a:r>
          </a:p>
        </p:txBody>
      </p:sp>
      <p:cxnSp>
        <p:nvCxnSpPr>
          <p:cNvPr id="14" name="Straight Arrow Connector 13"/>
          <p:cNvCxnSpPr>
            <a:stCxn id="13" idx="2"/>
          </p:cNvCxnSpPr>
          <p:nvPr/>
        </p:nvCxnSpPr>
        <p:spPr>
          <a:xfrm flipH="1">
            <a:off x="5480019" y="2139797"/>
            <a:ext cx="666" cy="781235"/>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5" name="Straight Arrow Connector 14"/>
          <p:cNvCxnSpPr/>
          <p:nvPr/>
        </p:nvCxnSpPr>
        <p:spPr>
          <a:xfrm>
            <a:off x="11066050" y="2124265"/>
            <a:ext cx="9335" cy="59074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6" name="Straight Arrow Connector 15"/>
          <p:cNvCxnSpPr/>
          <p:nvPr/>
        </p:nvCxnSpPr>
        <p:spPr>
          <a:xfrm flipH="1">
            <a:off x="8501730" y="2409635"/>
            <a:ext cx="667" cy="778097"/>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17" name="Text Box 16"/>
          <p:cNvSpPr txBox="1"/>
          <p:nvPr/>
        </p:nvSpPr>
        <p:spPr>
          <a:xfrm>
            <a:off x="7755636" y="5109306"/>
            <a:ext cx="1573530" cy="480131"/>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Dod Burn Settlement</a:t>
            </a:r>
          </a:p>
        </p:txBody>
      </p:sp>
      <p:sp>
        <p:nvSpPr>
          <p:cNvPr id="18" name="Text Box 17"/>
          <p:cNvSpPr txBox="1"/>
          <p:nvPr/>
        </p:nvSpPr>
        <p:spPr>
          <a:xfrm>
            <a:off x="10238613" y="5045964"/>
            <a:ext cx="1573530" cy="286232"/>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Dod Burn Hill</a:t>
            </a:r>
          </a:p>
        </p:txBody>
      </p:sp>
      <p:sp>
        <p:nvSpPr>
          <p:cNvPr id="19" name="Text Box 18"/>
          <p:cNvSpPr txBox="1"/>
          <p:nvPr/>
        </p:nvSpPr>
        <p:spPr>
          <a:xfrm>
            <a:off x="4715256" y="5045964"/>
            <a:ext cx="1573530" cy="286232"/>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Burgh Hill</a:t>
            </a:r>
          </a:p>
        </p:txBody>
      </p:sp>
      <p:cxnSp>
        <p:nvCxnSpPr>
          <p:cNvPr id="20" name="Straight Arrow Connector 19"/>
          <p:cNvCxnSpPr>
            <a:stCxn id="19" idx="2"/>
          </p:cNvCxnSpPr>
          <p:nvPr/>
        </p:nvCxnSpPr>
        <p:spPr>
          <a:xfrm flipH="1">
            <a:off x="5501355" y="5332196"/>
            <a:ext cx="666" cy="781235"/>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1" name="Straight Arrow Connector 20"/>
          <p:cNvCxnSpPr/>
          <p:nvPr/>
        </p:nvCxnSpPr>
        <p:spPr>
          <a:xfrm>
            <a:off x="11087386" y="5316664"/>
            <a:ext cx="9335" cy="59074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2" name="Straight Arrow Connector 21"/>
          <p:cNvCxnSpPr/>
          <p:nvPr/>
        </p:nvCxnSpPr>
        <p:spPr>
          <a:xfrm flipH="1">
            <a:off x="8523066" y="5602034"/>
            <a:ext cx="667" cy="778097"/>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3" name="Text Box 22"/>
          <p:cNvSpPr txBox="1"/>
          <p:nvPr/>
        </p:nvSpPr>
        <p:spPr>
          <a:xfrm>
            <a:off x="10669" y="4477227"/>
            <a:ext cx="12695253" cy="552735"/>
          </a:xfrm>
          <a:prstGeom prst="rect">
            <a:avLst/>
          </a:prstGeom>
          <a:noFill/>
          <a:ln>
            <a:solidFill>
              <a:schemeClr val="tx1"/>
            </a:solidFill>
          </a:ln>
        </p:spPr>
        <p:txBody>
          <a:bodyPr wrap="square" rtlCol="0">
            <a:noAutofit/>
          </a:bodyPr>
          <a:lstStyle/>
          <a:p>
            <a:r>
              <a:rPr lang="en-GB" altLang="en-US" sz="1200" b="1" dirty="0">
                <a:latin typeface="Century Gothic" panose="020B0502020202020204" charset="0"/>
                <a:cs typeface="Century Gothic" panose="020B0502020202020204" charset="0"/>
              </a:rPr>
              <a:t>Looking due north from the hill fort on Gray Coat; the hill forts at Burgh Hill and </a:t>
            </a:r>
            <a:r>
              <a:rPr lang="en-GB" altLang="en-US" sz="1200" b="1" dirty="0" err="1">
                <a:latin typeface="Century Gothic" panose="020B0502020202020204" charset="0"/>
                <a:cs typeface="Century Gothic" panose="020B0502020202020204" charset="0"/>
              </a:rPr>
              <a:t>Dodburn</a:t>
            </a:r>
            <a:r>
              <a:rPr lang="en-GB" altLang="en-US" sz="1200" b="1" dirty="0">
                <a:latin typeface="Century Gothic" panose="020B0502020202020204" charset="0"/>
                <a:cs typeface="Century Gothic" panose="020B0502020202020204" charset="0"/>
              </a:rPr>
              <a:t> Hill, and the settlements by the Dod Burn are all clearly visible from what is an elevated position.</a:t>
            </a:r>
          </a:p>
          <a:p>
            <a:endParaRPr lang="en-GB" altLang="en-US" sz="840" dirty="0">
              <a:latin typeface="Century Gothic" panose="020B0502020202020204" charset="0"/>
              <a:cs typeface="Century Gothic" panose="020B0502020202020204" charset="0"/>
            </a:endParaRPr>
          </a:p>
          <a:p>
            <a:endParaRPr lang="en-GB" altLang="en-US" sz="840" dirty="0">
              <a:latin typeface="Century Gothic" panose="020B0502020202020204" charset="0"/>
              <a:cs typeface="Century Gothic" panose="020B0502020202020204" charset="0"/>
            </a:endParaRPr>
          </a:p>
        </p:txBody>
      </p:sp>
      <p:sp>
        <p:nvSpPr>
          <p:cNvPr id="24" name="Text Box 23"/>
          <p:cNvSpPr txBox="1"/>
          <p:nvPr/>
        </p:nvSpPr>
        <p:spPr>
          <a:xfrm>
            <a:off x="-1" y="7798975"/>
            <a:ext cx="12695253" cy="452723"/>
          </a:xfrm>
          <a:prstGeom prst="rect">
            <a:avLst/>
          </a:prstGeom>
          <a:noFill/>
          <a:ln>
            <a:solidFill>
              <a:schemeClr val="tx1"/>
            </a:solidFill>
          </a:ln>
        </p:spPr>
        <p:txBody>
          <a:bodyPr wrap="square" rtlCol="0">
            <a:noAutofit/>
          </a:bodyPr>
          <a:lstStyle/>
          <a:p>
            <a:r>
              <a:rPr lang="en-GB" altLang="en-US" sz="1200" b="1" dirty="0">
                <a:latin typeface="Century Gothic" panose="020B0502020202020204" charset="0"/>
                <a:cs typeface="Century Gothic" panose="020B0502020202020204" charset="0"/>
              </a:rPr>
              <a:t>The woodland planting will be held back for a height of 30 m from the summit, and there will be no impact on intervisibility</a:t>
            </a:r>
            <a:r>
              <a:rPr lang="en-GB" altLang="en-US" sz="1400" b="1" dirty="0">
                <a:latin typeface="Century Gothic" panose="020B0502020202020204" charset="0"/>
                <a:cs typeface="Century Gothic" panose="020B0502020202020204" charset="0"/>
              </a:rPr>
              <a:t>.</a:t>
            </a:r>
          </a:p>
          <a:p>
            <a:endParaRPr lang="en-GB" altLang="en-US" sz="1400" dirty="0">
              <a:latin typeface="Century Gothic" panose="020B0502020202020204" charset="0"/>
              <a:cs typeface="Century Gothic" panose="020B0502020202020204" charset="0"/>
            </a:endParaRPr>
          </a:p>
          <a:p>
            <a:r>
              <a:rPr lang="en-GB" altLang="en-US" sz="1400" dirty="0">
                <a:latin typeface="Century Gothic" panose="020B0502020202020204" charset="0"/>
                <a:cs typeface="Century Gothic" panose="020B050202020202020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79419" y="1200150"/>
            <a:ext cx="11442097" cy="7200900"/>
          </a:xfrm>
          <a:prstGeom prst="rect">
            <a:avLst/>
          </a:prstGeom>
        </p:spPr>
      </p:pic>
      <p:sp>
        <p:nvSpPr>
          <p:cNvPr id="7" name="Text Box 6"/>
          <p:cNvSpPr txBox="1"/>
          <p:nvPr/>
        </p:nvSpPr>
        <p:spPr>
          <a:xfrm>
            <a:off x="668750" y="1294829"/>
            <a:ext cx="2118932" cy="383182"/>
          </a:xfrm>
          <a:prstGeom prst="rect">
            <a:avLst/>
          </a:prstGeom>
          <a:noFill/>
        </p:spPr>
        <p:txBody>
          <a:bodyPr wrap="square" rtlCol="0">
            <a:spAutoFit/>
          </a:bodyPr>
          <a:lstStyle/>
          <a:p>
            <a:r>
              <a:rPr lang="en-GB" altLang="en-US" sz="1890" b="1">
                <a:latin typeface="Century Gothic" panose="020B0502020202020204" charset="0"/>
                <a:cs typeface="Century Gothic" panose="020B0502020202020204" charset="0"/>
              </a:rPr>
              <a:t>Viewpoint 5</a:t>
            </a:r>
          </a:p>
        </p:txBody>
      </p:sp>
      <p:pic>
        <p:nvPicPr>
          <p:cNvPr id="2" name="Picture 1"/>
          <p:cNvPicPr>
            <a:picLocks noChangeAspect="1"/>
          </p:cNvPicPr>
          <p:nvPr/>
        </p:nvPicPr>
        <p:blipFill>
          <a:blip r:embed="rId3"/>
          <a:stretch>
            <a:fillRect/>
          </a:stretch>
        </p:blipFill>
        <p:spPr>
          <a:xfrm>
            <a:off x="668751" y="6504813"/>
            <a:ext cx="1094137" cy="189623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4"/>
          <a:srcRect t="24945" b="11598"/>
          <a:stretch>
            <a:fillRect/>
          </a:stretch>
        </p:blipFill>
        <p:spPr>
          <a:xfrm>
            <a:off x="11335" y="1503229"/>
            <a:ext cx="12636501" cy="2392494"/>
          </a:xfrm>
          <a:prstGeom prst="rect">
            <a:avLst/>
          </a:prstGeom>
        </p:spPr>
      </p:pic>
      <p:pic>
        <p:nvPicPr>
          <p:cNvPr id="5" name="Picture 4"/>
          <p:cNvPicPr>
            <a:picLocks noChangeAspect="1"/>
          </p:cNvPicPr>
          <p:nvPr/>
        </p:nvPicPr>
        <p:blipFill>
          <a:blip r:embed="rId15"/>
          <a:srcRect t="25660" b="11022"/>
          <a:stretch>
            <a:fillRect/>
          </a:stretch>
        </p:blipFill>
        <p:spPr>
          <a:xfrm>
            <a:off x="0" y="5045298"/>
            <a:ext cx="12636500" cy="2685002"/>
          </a:xfrm>
          <a:prstGeom prst="rect">
            <a:avLst/>
          </a:prstGeom>
        </p:spPr>
      </p:pic>
      <p:sp>
        <p:nvSpPr>
          <p:cNvPr id="7" name="Text Box 6"/>
          <p:cNvSpPr txBox="1"/>
          <p:nvPr/>
        </p:nvSpPr>
        <p:spPr>
          <a:xfrm>
            <a:off x="0" y="921215"/>
            <a:ext cx="9093896" cy="383182"/>
          </a:xfrm>
          <a:prstGeom prst="rect">
            <a:avLst/>
          </a:prstGeom>
          <a:noFill/>
        </p:spPr>
        <p:txBody>
          <a:bodyPr wrap="square" rtlCol="0">
            <a:spAutoFit/>
          </a:bodyPr>
          <a:lstStyle/>
          <a:p>
            <a:r>
              <a:rPr lang="en-GB" altLang="en-US" sz="1890" b="1" dirty="0">
                <a:latin typeface="Century Gothic" panose="020B0502020202020204" charset="0"/>
                <a:cs typeface="Century Gothic" panose="020B0502020202020204" charset="0"/>
              </a:rPr>
              <a:t>Viewpoint 5 -View north-eastwards from Grey Coat Scheduled Monument</a:t>
            </a:r>
          </a:p>
        </p:txBody>
      </p:sp>
      <p:sp>
        <p:nvSpPr>
          <p:cNvPr id="9" name="Text Box 8"/>
          <p:cNvSpPr txBox="1"/>
          <p:nvPr/>
        </p:nvSpPr>
        <p:spPr>
          <a:xfrm>
            <a:off x="82678" y="3556913"/>
            <a:ext cx="604742" cy="286232"/>
          </a:xfrm>
          <a:prstGeom prst="rect">
            <a:avLst/>
          </a:prstGeom>
          <a:noFill/>
        </p:spPr>
        <p:txBody>
          <a:bodyPr wrap="square" rtlCol="0">
            <a:spAutoFit/>
          </a:bodyPr>
          <a:lstStyle/>
          <a:p>
            <a:r>
              <a:rPr lang="en-GB" altLang="en-US" sz="1260" b="1" dirty="0">
                <a:latin typeface="Century Gothic" panose="020B0502020202020204" charset="0"/>
                <a:cs typeface="Century Gothic" panose="020B0502020202020204" charset="0"/>
              </a:rPr>
              <a:t>2026</a:t>
            </a:r>
          </a:p>
        </p:txBody>
      </p:sp>
      <p:sp>
        <p:nvSpPr>
          <p:cNvPr id="10" name="Text Box 9"/>
          <p:cNvSpPr txBox="1"/>
          <p:nvPr/>
        </p:nvSpPr>
        <p:spPr>
          <a:xfrm>
            <a:off x="1" y="7440930"/>
            <a:ext cx="604742" cy="286232"/>
          </a:xfrm>
          <a:prstGeom prst="rect">
            <a:avLst/>
          </a:prstGeom>
          <a:noFill/>
        </p:spPr>
        <p:txBody>
          <a:bodyPr wrap="square" rtlCol="0">
            <a:spAutoFit/>
          </a:bodyPr>
          <a:lstStyle/>
          <a:p>
            <a:r>
              <a:rPr lang="en-GB" altLang="en-US" sz="1260" b="1">
                <a:latin typeface="Century Gothic" panose="020B0502020202020204" charset="0"/>
                <a:cs typeface="Century Gothic" panose="020B0502020202020204" charset="0"/>
              </a:rPr>
              <a:t>2066</a:t>
            </a:r>
          </a:p>
        </p:txBody>
      </p:sp>
      <p:sp>
        <p:nvSpPr>
          <p:cNvPr id="11" name="Text Box 10"/>
          <p:cNvSpPr txBox="1"/>
          <p:nvPr>
            <p:custDataLst>
              <p:tags r:id="rId1"/>
            </p:custDataLst>
          </p:nvPr>
        </p:nvSpPr>
        <p:spPr>
          <a:xfrm>
            <a:off x="4293870" y="2109597"/>
            <a:ext cx="1573530" cy="286232"/>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Pyat Knowe</a:t>
            </a:r>
          </a:p>
        </p:txBody>
      </p:sp>
      <p:sp>
        <p:nvSpPr>
          <p:cNvPr id="12" name="Text Box 11"/>
          <p:cNvSpPr txBox="1"/>
          <p:nvPr>
            <p:custDataLst>
              <p:tags r:id="rId2"/>
            </p:custDataLst>
          </p:nvPr>
        </p:nvSpPr>
        <p:spPr>
          <a:xfrm>
            <a:off x="7614285" y="1946243"/>
            <a:ext cx="1573530" cy="286232"/>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Penchrise Pen</a:t>
            </a:r>
          </a:p>
        </p:txBody>
      </p:sp>
      <p:sp>
        <p:nvSpPr>
          <p:cNvPr id="13" name="Text Box 12"/>
          <p:cNvSpPr txBox="1"/>
          <p:nvPr>
            <p:custDataLst>
              <p:tags r:id="rId3"/>
            </p:custDataLst>
          </p:nvPr>
        </p:nvSpPr>
        <p:spPr>
          <a:xfrm>
            <a:off x="2720340" y="1990915"/>
            <a:ext cx="1573530" cy="286232"/>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Dod Burn</a:t>
            </a:r>
          </a:p>
        </p:txBody>
      </p:sp>
      <p:cxnSp>
        <p:nvCxnSpPr>
          <p:cNvPr id="14" name="Straight Arrow Connector 13"/>
          <p:cNvCxnSpPr>
            <a:stCxn id="13" idx="2"/>
          </p:cNvCxnSpPr>
          <p:nvPr>
            <p:custDataLst>
              <p:tags r:id="rId4"/>
            </p:custDataLst>
          </p:nvPr>
        </p:nvCxnSpPr>
        <p:spPr>
          <a:xfrm flipH="1">
            <a:off x="3506439" y="2277147"/>
            <a:ext cx="666" cy="781236"/>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5" name="Straight Arrow Connector 14"/>
          <p:cNvCxnSpPr/>
          <p:nvPr>
            <p:custDataLst>
              <p:tags r:id="rId5"/>
            </p:custDataLst>
          </p:nvPr>
        </p:nvCxnSpPr>
        <p:spPr>
          <a:xfrm>
            <a:off x="8398383" y="2235613"/>
            <a:ext cx="5334" cy="346043"/>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6" name="Straight Arrow Connector 15"/>
          <p:cNvCxnSpPr/>
          <p:nvPr>
            <p:custDataLst>
              <p:tags r:id="rId6"/>
            </p:custDataLst>
          </p:nvPr>
        </p:nvCxnSpPr>
        <p:spPr>
          <a:xfrm flipH="1">
            <a:off x="5017294" y="2398967"/>
            <a:ext cx="667" cy="778097"/>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6" name="Text Box 5"/>
          <p:cNvSpPr txBox="1"/>
          <p:nvPr>
            <p:custDataLst>
              <p:tags r:id="rId7"/>
            </p:custDataLst>
          </p:nvPr>
        </p:nvSpPr>
        <p:spPr>
          <a:xfrm>
            <a:off x="4293870" y="5301996"/>
            <a:ext cx="1573530" cy="286232"/>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Pyat Knowe</a:t>
            </a:r>
          </a:p>
        </p:txBody>
      </p:sp>
      <p:sp>
        <p:nvSpPr>
          <p:cNvPr id="8" name="Text Box 7"/>
          <p:cNvSpPr txBox="1"/>
          <p:nvPr>
            <p:custDataLst>
              <p:tags r:id="rId8"/>
            </p:custDataLst>
          </p:nvPr>
        </p:nvSpPr>
        <p:spPr>
          <a:xfrm>
            <a:off x="7614285" y="5138642"/>
            <a:ext cx="1573530" cy="286232"/>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Penchrise Pen</a:t>
            </a:r>
          </a:p>
        </p:txBody>
      </p:sp>
      <p:sp>
        <p:nvSpPr>
          <p:cNvPr id="17" name="Text Box 16"/>
          <p:cNvSpPr txBox="1"/>
          <p:nvPr>
            <p:custDataLst>
              <p:tags r:id="rId9"/>
            </p:custDataLst>
          </p:nvPr>
        </p:nvSpPr>
        <p:spPr>
          <a:xfrm>
            <a:off x="2720340" y="5183314"/>
            <a:ext cx="1573530" cy="286232"/>
          </a:xfrm>
          <a:prstGeom prst="rect">
            <a:avLst/>
          </a:prstGeom>
          <a:noFill/>
        </p:spPr>
        <p:txBody>
          <a:bodyPr wrap="square" rtlCol="0">
            <a:spAutoFit/>
          </a:bodyPr>
          <a:lstStyle/>
          <a:p>
            <a:pPr algn="ctr"/>
            <a:r>
              <a:rPr lang="en-GB" altLang="en-US" sz="1260" b="1">
                <a:latin typeface="Century Gothic" panose="020B0502020202020204" charset="0"/>
                <a:cs typeface="Century Gothic" panose="020B0502020202020204" charset="0"/>
              </a:rPr>
              <a:t>Dod Burn</a:t>
            </a:r>
          </a:p>
        </p:txBody>
      </p:sp>
      <p:cxnSp>
        <p:nvCxnSpPr>
          <p:cNvPr id="18" name="Straight Arrow Connector 17"/>
          <p:cNvCxnSpPr>
            <a:stCxn id="17" idx="2"/>
          </p:cNvCxnSpPr>
          <p:nvPr>
            <p:custDataLst>
              <p:tags r:id="rId10"/>
            </p:custDataLst>
          </p:nvPr>
        </p:nvCxnSpPr>
        <p:spPr>
          <a:xfrm flipH="1">
            <a:off x="3506439" y="5469546"/>
            <a:ext cx="666" cy="781236"/>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9" name="Straight Arrow Connector 18"/>
          <p:cNvCxnSpPr/>
          <p:nvPr>
            <p:custDataLst>
              <p:tags r:id="rId11"/>
            </p:custDataLst>
          </p:nvPr>
        </p:nvCxnSpPr>
        <p:spPr>
          <a:xfrm>
            <a:off x="8398383" y="5428012"/>
            <a:ext cx="5334" cy="346043"/>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0" name="Straight Arrow Connector 19"/>
          <p:cNvCxnSpPr/>
          <p:nvPr>
            <p:custDataLst>
              <p:tags r:id="rId12"/>
            </p:custDataLst>
          </p:nvPr>
        </p:nvCxnSpPr>
        <p:spPr>
          <a:xfrm flipH="1">
            <a:off x="5017294" y="5591366"/>
            <a:ext cx="667" cy="778097"/>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3" name="Text Box 22"/>
          <p:cNvSpPr txBox="1"/>
          <p:nvPr/>
        </p:nvSpPr>
        <p:spPr>
          <a:xfrm>
            <a:off x="11335" y="4264063"/>
            <a:ext cx="12625165" cy="536538"/>
          </a:xfrm>
          <a:prstGeom prst="rect">
            <a:avLst/>
          </a:prstGeom>
          <a:noFill/>
          <a:ln>
            <a:solidFill>
              <a:schemeClr val="tx1"/>
            </a:solidFill>
          </a:ln>
        </p:spPr>
        <p:txBody>
          <a:bodyPr wrap="square" rtlCol="0">
            <a:noAutofit/>
          </a:bodyPr>
          <a:lstStyle/>
          <a:p>
            <a:r>
              <a:rPr lang="en-GB" altLang="en-US" sz="1200" b="1" dirty="0">
                <a:latin typeface="Century Gothic" panose="020B0502020202020204" charset="0"/>
                <a:cs typeface="Century Gothic" panose="020B0502020202020204" charset="0"/>
              </a:rPr>
              <a:t>Looking north-eastwards from the hill fort on Gray Coat; the hill forts at </a:t>
            </a:r>
            <a:r>
              <a:rPr lang="en-GB" altLang="en-US" sz="1200" b="1" dirty="0" err="1">
                <a:latin typeface="Century Gothic" panose="020B0502020202020204" charset="0"/>
                <a:cs typeface="Century Gothic" panose="020B0502020202020204" charset="0"/>
              </a:rPr>
              <a:t>Dodburn</a:t>
            </a:r>
            <a:r>
              <a:rPr lang="en-GB" altLang="en-US" sz="1200" b="1" dirty="0">
                <a:latin typeface="Century Gothic" panose="020B0502020202020204" charset="0"/>
                <a:cs typeface="Century Gothic" panose="020B0502020202020204" charset="0"/>
              </a:rPr>
              <a:t> Hill, Pyat Knowe and </a:t>
            </a:r>
            <a:r>
              <a:rPr lang="en-GB" altLang="en-US" sz="1200" b="1" dirty="0" err="1">
                <a:latin typeface="Century Gothic" panose="020B0502020202020204" charset="0"/>
                <a:cs typeface="Century Gothic" panose="020B0502020202020204" charset="0"/>
              </a:rPr>
              <a:t>Penchrise</a:t>
            </a:r>
            <a:r>
              <a:rPr lang="en-GB" altLang="en-US" sz="1200" b="1" dirty="0">
                <a:latin typeface="Century Gothic" panose="020B0502020202020204" charset="0"/>
                <a:cs typeface="Century Gothic" panose="020B0502020202020204" charset="0"/>
              </a:rPr>
              <a:t> Pen are all clearly visible from what is an elevated position.</a:t>
            </a:r>
          </a:p>
          <a:p>
            <a:endParaRPr lang="en-GB" altLang="en-US" sz="840" dirty="0">
              <a:latin typeface="Century Gothic" panose="020B0502020202020204" charset="0"/>
              <a:cs typeface="Century Gothic" panose="020B0502020202020204" charset="0"/>
            </a:endParaRPr>
          </a:p>
          <a:p>
            <a:endParaRPr lang="en-GB" altLang="en-US" sz="840" dirty="0">
              <a:latin typeface="Century Gothic" panose="020B0502020202020204" charset="0"/>
              <a:cs typeface="Century Gothic" panose="020B0502020202020204" charset="0"/>
            </a:endParaRPr>
          </a:p>
        </p:txBody>
      </p:sp>
      <p:sp>
        <p:nvSpPr>
          <p:cNvPr id="24" name="Text Box 23"/>
          <p:cNvSpPr txBox="1"/>
          <p:nvPr/>
        </p:nvSpPr>
        <p:spPr>
          <a:xfrm>
            <a:off x="11335" y="7865178"/>
            <a:ext cx="12636501" cy="727035"/>
          </a:xfrm>
          <a:prstGeom prst="rect">
            <a:avLst/>
          </a:prstGeom>
          <a:noFill/>
          <a:ln>
            <a:solidFill>
              <a:schemeClr val="tx1"/>
            </a:solidFill>
          </a:ln>
        </p:spPr>
        <p:txBody>
          <a:bodyPr wrap="square" rtlCol="0">
            <a:noAutofit/>
          </a:bodyPr>
          <a:lstStyle/>
          <a:p>
            <a:r>
              <a:rPr lang="en-GB" altLang="en-US" sz="1200" b="1" dirty="0">
                <a:latin typeface="Century Gothic" panose="020B0502020202020204" charset="0"/>
                <a:cs typeface="Century Gothic" panose="020B0502020202020204" charset="0"/>
              </a:rPr>
              <a:t>The planting will be held back roughly 125 m distance and 20 m in height from the fort.  All of the mentioned monuments will remain visible in the middle distance, albeit that the upper woodland edge will be visible in the foreground.  The use of pine, </a:t>
            </a:r>
            <a:r>
              <a:rPr lang="en-GB" altLang="en-US" sz="1200" b="1" dirty="0" err="1">
                <a:latin typeface="Century Gothic" panose="020B0502020202020204" charset="0"/>
                <a:cs typeface="Century Gothic" panose="020B0502020202020204" charset="0"/>
              </a:rPr>
              <a:t>togetherwith</a:t>
            </a:r>
            <a:r>
              <a:rPr lang="en-GB" altLang="en-US" sz="1200" b="1" dirty="0">
                <a:latin typeface="Century Gothic" panose="020B0502020202020204" charset="0"/>
                <a:cs typeface="Century Gothic" panose="020B0502020202020204" charset="0"/>
              </a:rPr>
              <a:t> groups of birch, will soften the woodland’s upper margin.</a:t>
            </a:r>
          </a:p>
          <a:p>
            <a:endParaRPr lang="en-GB" altLang="en-US" sz="840" dirty="0">
              <a:latin typeface="Century Gothic" panose="020B0502020202020204" charset="0"/>
              <a:cs typeface="Century Gothic" panose="020B0502020202020204" charset="0"/>
            </a:endParaRPr>
          </a:p>
          <a:p>
            <a:endParaRPr lang="en-GB" altLang="en-US" sz="840" dirty="0">
              <a:latin typeface="Century Gothic" panose="020B0502020202020204" charset="0"/>
              <a:cs typeface="Century Gothic" panose="020B05020202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48895" y="0"/>
            <a:ext cx="12798399" cy="960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5943" y="577214"/>
            <a:ext cx="5861833" cy="8241109"/>
          </a:xfrm>
        </p:spPr>
        <p:txBody>
          <a:bodyPr vert="horz" lIns="91440" tIns="45720" rIns="91440" bIns="45720" rtlCol="0" anchor="b">
            <a:noAutofit/>
          </a:bodyPr>
          <a:lstStyle/>
          <a:p>
            <a:pPr defTabSz="914400"/>
            <a:br>
              <a:rPr lang="en-US" altLang="en-GB" sz="1400" b="1" dirty="0">
                <a:solidFill>
                  <a:srgbClr val="FF0000"/>
                </a:solidFill>
                <a:latin typeface="Century Gothic" panose="020B0502020202020204" pitchFamily="34" charset="0"/>
                <a:cs typeface="Century Gothic" panose="020B0502020202020204" pitchFamily="34" charset="0"/>
              </a:rPr>
            </a:br>
            <a:r>
              <a:rPr lang="en-US" altLang="en-GB" sz="1400" b="1" dirty="0">
                <a:latin typeface="Century Gothic" panose="020B0502020202020204" pitchFamily="34" charset="0"/>
                <a:cs typeface="Century Gothic" panose="020B0502020202020204" pitchFamily="34" charset="0"/>
              </a:rPr>
              <a:t>Dod Farm Landscape Appraisal</a:t>
            </a:r>
            <a:br>
              <a:rPr lang="en-US" altLang="en-GB" sz="1400" b="1" dirty="0">
                <a:latin typeface="Century Gothic" panose="020B0502020202020204" pitchFamily="34" charset="0"/>
                <a:cs typeface="Century Gothic" panose="020B0502020202020204" pitchFamily="34" charset="0"/>
              </a:rPr>
            </a:br>
            <a:r>
              <a:rPr lang="en-US" altLang="en-US" sz="1400" b="1" dirty="0">
                <a:latin typeface="Century Gothic" panose="020B0502020202020204" pitchFamily="34" charset="0"/>
                <a:cs typeface="Century Gothic" panose="020B0502020202020204" pitchFamily="34" charset="0"/>
              </a:rPr>
              <a:t> </a:t>
            </a:r>
            <a:br>
              <a:rPr lang="en-US" altLang="en-US" sz="1400" dirty="0">
                <a:latin typeface="Century Gothic" panose="020B0502020202020204" pitchFamily="34" charset="0"/>
                <a:cs typeface="Century Gothic" panose="020B0502020202020204" pitchFamily="34" charset="0"/>
              </a:rPr>
            </a:br>
            <a:r>
              <a:rPr lang="en-US" altLang="en-GB" sz="1400" dirty="0">
                <a:latin typeface="Century Gothic" panose="020B0502020202020204" pitchFamily="34" charset="0"/>
                <a:cs typeface="Century Gothic" panose="020B0502020202020204" pitchFamily="34" charset="0"/>
              </a:rPr>
              <a:t>A viewpoint analysis and 3D modelling has been undertaken to inform the design of the proposed woodland at </a:t>
            </a:r>
            <a:r>
              <a:rPr lang="en-US" altLang="en-US" sz="1400" dirty="0">
                <a:latin typeface="Century Gothic" panose="020B0502020202020204" pitchFamily="34" charset="0"/>
                <a:cs typeface="Century Gothic" panose="020B0502020202020204" pitchFamily="34" charset="0"/>
              </a:rPr>
              <a:t>Dod Farm, in part to ensure that the new woodland fits well within the existing landscape, and also to ensure that key views onto and out from the hill fort on Grey Coat’s summit are retained.</a:t>
            </a:r>
            <a:br>
              <a:rPr lang="en-US" altLang="en-US" sz="1400" dirty="0">
                <a:latin typeface="Century Gothic" panose="020B0502020202020204" pitchFamily="34" charset="0"/>
                <a:cs typeface="Century Gothic" panose="020B0502020202020204" pitchFamily="34" charset="0"/>
              </a:rPr>
            </a:br>
            <a:br>
              <a:rPr lang="en-US" altLang="en-GB" sz="1400" dirty="0">
                <a:latin typeface="Century Gothic" panose="020B0502020202020204" pitchFamily="34" charset="0"/>
                <a:cs typeface="Century Gothic" panose="020B0502020202020204" pitchFamily="34" charset="0"/>
              </a:rPr>
            </a:br>
            <a:r>
              <a:rPr lang="en-US" altLang="en-GB" sz="1400" dirty="0">
                <a:latin typeface="Century Gothic" panose="020B0502020202020204" pitchFamily="34" charset="0"/>
                <a:cs typeface="Century Gothic" panose="020B0502020202020204" pitchFamily="34" charset="0"/>
              </a:rPr>
              <a:t>At an early stage of the project an assessment of the sites’ visibility was undertaken, and series of potential viewpoints were identified.  Following discussions with Scottish Forestry staff, the location of key viewpoints were agreed, encapsulating a range of views from public vantage points</a:t>
            </a:r>
            <a:r>
              <a:rPr lang="en-GB" altLang="en-US" sz="1400" dirty="0">
                <a:latin typeface="Century Gothic" panose="020B0502020202020204" pitchFamily="34" charset="0"/>
                <a:cs typeface="Century Gothic" panose="020B0502020202020204" pitchFamily="34" charset="0"/>
              </a:rPr>
              <a:t>.</a:t>
            </a:r>
            <a:br>
              <a:rPr lang="en-GB" altLang="en-US" sz="1400" dirty="0">
                <a:latin typeface="Century Gothic" panose="020B0502020202020204" pitchFamily="34" charset="0"/>
                <a:cs typeface="Century Gothic" panose="020B0502020202020204" pitchFamily="34" charset="0"/>
              </a:rPr>
            </a:br>
            <a:br>
              <a:rPr lang="en-US" altLang="en-GB" sz="1400" dirty="0">
                <a:latin typeface="Century Gothic" panose="020B0502020202020204" pitchFamily="34" charset="0"/>
                <a:cs typeface="Century Gothic" panose="020B0502020202020204" pitchFamily="34" charset="0"/>
              </a:rPr>
            </a:br>
            <a:r>
              <a:rPr lang="en-US" altLang="en-GB" sz="1400" dirty="0">
                <a:latin typeface="Century Gothic" panose="020B0502020202020204" pitchFamily="34" charset="0"/>
                <a:cs typeface="Century Gothic" panose="020B0502020202020204" pitchFamily="34" charset="0"/>
              </a:rPr>
              <a:t>Visualisations of the woodland proposals have been produced as seen from for these viewpoints. The location of the viewpoints is shown the location and context map on page 3, while a copy of landform analysis is contained on page 4, and  the ‘concept’ design is shown on page 5.</a:t>
            </a:r>
            <a:br>
              <a:rPr lang="en-US" altLang="en-GB" sz="1400" dirty="0">
                <a:latin typeface="Century Gothic" panose="020B0502020202020204" pitchFamily="34" charset="0"/>
                <a:cs typeface="Century Gothic" panose="020B0502020202020204" pitchFamily="34" charset="0"/>
              </a:rPr>
            </a:br>
            <a:br>
              <a:rPr lang="en-US" altLang="en-GB" sz="1400" dirty="0">
                <a:latin typeface="Century Gothic" panose="020B0502020202020204" pitchFamily="34" charset="0"/>
                <a:cs typeface="Century Gothic" panose="020B0502020202020204" pitchFamily="34" charset="0"/>
              </a:rPr>
            </a:br>
            <a:r>
              <a:rPr lang="en-US" altLang="en-GB" sz="1400" dirty="0">
                <a:latin typeface="Century Gothic" panose="020B0502020202020204" pitchFamily="34" charset="0"/>
                <a:cs typeface="Century Gothic" panose="020B0502020202020204" pitchFamily="34" charset="0"/>
              </a:rPr>
              <a:t>The visualisations are shown as panoramic views:</a:t>
            </a:r>
            <a:br>
              <a:rPr lang="en-US" altLang="en-GB" sz="1400" dirty="0">
                <a:latin typeface="Century Gothic" panose="020B0502020202020204" pitchFamily="34" charset="0"/>
                <a:cs typeface="Century Gothic" panose="020B0502020202020204" pitchFamily="34" charset="0"/>
              </a:rPr>
            </a:br>
            <a:br>
              <a:rPr lang="en-US" altLang="en-GB" sz="1400" dirty="0">
                <a:latin typeface="Century Gothic" panose="020B0502020202020204" pitchFamily="34" charset="0"/>
                <a:cs typeface="Century Gothic" panose="020B0502020202020204" pitchFamily="34" charset="0"/>
              </a:rPr>
            </a:br>
            <a:r>
              <a:rPr lang="en-US" altLang="en-GB" sz="1400" dirty="0">
                <a:latin typeface="Century Gothic" panose="020B0502020202020204" pitchFamily="34" charset="0"/>
                <a:cs typeface="Century Gothic" panose="020B0502020202020204" pitchFamily="34" charset="0"/>
              </a:rPr>
              <a:t>Map View - The first page of each viewpoint shows a stylised plan, using vibrant colours, of the proposed woodland design on a base map, with arrows indicating the direction and width of view.  </a:t>
            </a:r>
            <a:br>
              <a:rPr lang="en-US" altLang="en-GB" sz="1400" dirty="0">
                <a:latin typeface="Century Gothic" panose="020B0502020202020204" pitchFamily="34" charset="0"/>
                <a:cs typeface="Century Gothic" panose="020B0502020202020204" pitchFamily="34" charset="0"/>
              </a:rPr>
            </a:br>
            <a:br>
              <a:rPr lang="en-US" altLang="en-GB" sz="1400" dirty="0">
                <a:latin typeface="Century Gothic" panose="020B0502020202020204" pitchFamily="34" charset="0"/>
                <a:cs typeface="Century Gothic" panose="020B0502020202020204" pitchFamily="34" charset="0"/>
              </a:rPr>
            </a:br>
            <a:r>
              <a:rPr lang="en-US" altLang="en-GB" sz="1400" dirty="0">
                <a:latin typeface="Century Gothic" panose="020B0502020202020204" pitchFamily="34" charset="0"/>
                <a:cs typeface="Century Gothic" panose="020B0502020202020204" pitchFamily="34" charset="0"/>
              </a:rPr>
              <a:t>Panorama 2026 - On the subsequent page, the upper image shows a perspective representation of the existing situation in 2026 based on tree cover information recorded in the National Forest Inventory (NFI)2018.  Note that small woodlands, tree lines, and individual trees are not represented.</a:t>
            </a:r>
            <a:br>
              <a:rPr lang="en-US" altLang="en-GB" sz="1400" dirty="0">
                <a:latin typeface="Century Gothic" panose="020B0502020202020204" pitchFamily="34" charset="0"/>
                <a:cs typeface="Century Gothic" panose="020B0502020202020204" pitchFamily="34" charset="0"/>
              </a:rPr>
            </a:br>
            <a:br>
              <a:rPr lang="en-US" altLang="en-GB" sz="1400" dirty="0">
                <a:latin typeface="Century Gothic" panose="020B0502020202020204" pitchFamily="34" charset="0"/>
                <a:cs typeface="Century Gothic" panose="020B0502020202020204" pitchFamily="34" charset="0"/>
              </a:rPr>
            </a:br>
            <a:r>
              <a:rPr lang="en-US" altLang="en-GB" sz="1400" dirty="0">
                <a:latin typeface="Century Gothic" panose="020B0502020202020204" pitchFamily="34" charset="0"/>
                <a:cs typeface="Century Gothic" panose="020B0502020202020204" pitchFamily="34" charset="0"/>
              </a:rPr>
              <a:t>Panorama 2066 - The lower image on the second page of each viewpoint shows a visualisation of the landscape 40 years after planting with the proposed woodland planting superimposed. Estimated yield class predictions to produce tree heights.</a:t>
            </a:r>
            <a:br>
              <a:rPr lang="en-US" altLang="en-GB" sz="1400" dirty="0">
                <a:latin typeface="Century Gothic" panose="020B0502020202020204" pitchFamily="34" charset="0"/>
                <a:cs typeface="Century Gothic" panose="020B0502020202020204" pitchFamily="34" charset="0"/>
              </a:rPr>
            </a:br>
            <a:br>
              <a:rPr lang="en-US" altLang="en-GB" sz="1400" dirty="0">
                <a:latin typeface="Century Gothic" panose="020B0502020202020204" pitchFamily="34" charset="0"/>
                <a:cs typeface="Century Gothic" panose="020B0502020202020204" pitchFamily="34" charset="0"/>
              </a:rPr>
            </a:br>
            <a:br>
              <a:rPr lang="en-US" altLang="en-GB" sz="1250" dirty="0">
                <a:latin typeface="Century Gothic" panose="020B0502020202020204" pitchFamily="34" charset="0"/>
                <a:cs typeface="Century Gothic" panose="020B0502020202020204" pitchFamily="34" charset="0"/>
              </a:rPr>
            </a:br>
            <a:endParaRPr lang="en-US" altLang="en-GB" sz="1250" dirty="0">
              <a:latin typeface="Century Gothic" panose="020B0502020202020204" pitchFamily="34" charset="0"/>
              <a:cs typeface="Century Gothic" panose="020B0502020202020204" pitchFamily="34" charset="0"/>
            </a:endParaRPr>
          </a:p>
        </p:txBody>
      </p:sp>
      <p:sp>
        <p:nvSpPr>
          <p:cNvPr id="3" name="Title 1"/>
          <p:cNvSpPr>
            <a:spLocks noGrp="1"/>
          </p:cNvSpPr>
          <p:nvPr/>
        </p:nvSpPr>
        <p:spPr>
          <a:xfrm>
            <a:off x="6738620" y="577215"/>
            <a:ext cx="5570855" cy="6925875"/>
          </a:xfrm>
          <a:prstGeom prst="rect">
            <a:avLst/>
          </a:prstGeom>
        </p:spPr>
        <p:txBody>
          <a:bodyPr vert="horz" lIns="91440" tIns="45720" rIns="91440" bIns="45720" rtlCol="0" anchor="b">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defTabSz="914400"/>
            <a:endParaRPr lang="en-US" altLang="en-GB" sz="1400" b="1" dirty="0">
              <a:latin typeface="Century Gothic" panose="020B0502020202020204" pitchFamily="34" charset="0"/>
              <a:cs typeface="Century Gothic" panose="020B0502020202020204" pitchFamily="34" charset="0"/>
            </a:endParaRPr>
          </a:p>
          <a:p>
            <a:pPr defTabSz="914400"/>
            <a:r>
              <a:rPr lang="en-US" altLang="en-GB" sz="1400" dirty="0">
                <a:latin typeface="Century Gothic" panose="020B0502020202020204" pitchFamily="34" charset="0"/>
                <a:cs typeface="Century Gothic" panose="020B0502020202020204" pitchFamily="34" charset="0"/>
              </a:rPr>
              <a:t>All panoramic views have been produced showing the trees represented in spring foliage. It should be noted that the </a:t>
            </a:r>
            <a:r>
              <a:rPr lang="en-US" altLang="en-GB" sz="1400" dirty="0" err="1">
                <a:latin typeface="Century Gothic" panose="020B0502020202020204" pitchFamily="34" charset="0"/>
                <a:cs typeface="Century Gothic" panose="020B0502020202020204" pitchFamily="34" charset="0"/>
              </a:rPr>
              <a:t>NFI</a:t>
            </a:r>
            <a:r>
              <a:rPr lang="en-US" altLang="en-GB" sz="1400" dirty="0">
                <a:latin typeface="Century Gothic" panose="020B0502020202020204" pitchFamily="34" charset="0"/>
                <a:cs typeface="Century Gothic" panose="020B0502020202020204" pitchFamily="34" charset="0"/>
              </a:rPr>
              <a:t> woodlands do not alter in terms of height between 2026 and 206</a:t>
            </a:r>
            <a:r>
              <a:rPr lang="en-GB" altLang="en-US" sz="1400" dirty="0">
                <a:latin typeface="Century Gothic" panose="020B0502020202020204" pitchFamily="34" charset="0"/>
                <a:cs typeface="Century Gothic" panose="020B0502020202020204" pitchFamily="34" charset="0"/>
              </a:rPr>
              <a:t>6</a:t>
            </a:r>
            <a:r>
              <a:rPr lang="en-US" altLang="en-GB" sz="1400" dirty="0">
                <a:latin typeface="Century Gothic" panose="020B0502020202020204" pitchFamily="34" charset="0"/>
                <a:cs typeface="Century Gothic" panose="020B0502020202020204" pitchFamily="34" charset="0"/>
              </a:rPr>
              <a:t>.</a:t>
            </a:r>
            <a:br>
              <a:rPr lang="en-US" altLang="en-GB" sz="1400" dirty="0">
                <a:latin typeface="Century Gothic" panose="020B0502020202020204" pitchFamily="34" charset="0"/>
                <a:cs typeface="Century Gothic" panose="020B0502020202020204" pitchFamily="34" charset="0"/>
              </a:rPr>
            </a:br>
            <a:endParaRPr lang="en-US" altLang="en-GB" sz="1400" dirty="0">
              <a:latin typeface="Century Gothic" panose="020B0502020202020204" pitchFamily="34" charset="0"/>
              <a:cs typeface="Century Gothic" panose="020B0502020202020204" pitchFamily="34" charset="0"/>
            </a:endParaRPr>
          </a:p>
          <a:p>
            <a:pPr defTabSz="914400"/>
            <a:r>
              <a:rPr lang="en-US" altLang="en-GB" sz="1400" dirty="0">
                <a:latin typeface="Century Gothic" panose="020B0502020202020204" pitchFamily="34" charset="0"/>
              </a:rPr>
              <a:t>Views 4 and 5 are included to show the impact on the intervisibility between the hill fort of Dod Farm and similar Scheduled Monuments to the north and west.  The names of these features have been added to the viewpoints images</a:t>
            </a:r>
          </a:p>
          <a:p>
            <a:pPr defTabSz="914400"/>
            <a:endParaRPr lang="en-US" altLang="en-GB" sz="1400" b="1" dirty="0">
              <a:latin typeface="Century Gothic" panose="020B0502020202020204" pitchFamily="34" charset="0"/>
              <a:cs typeface="Century Gothic" panose="020B0502020202020204" pitchFamily="34" charset="0"/>
            </a:endParaRPr>
          </a:p>
          <a:p>
            <a:pPr defTabSz="914400"/>
            <a:r>
              <a:rPr lang="en-US" altLang="en-GB" sz="1400" b="1" dirty="0">
                <a:latin typeface="Century Gothic" panose="020B0502020202020204" pitchFamily="34" charset="0"/>
                <a:cs typeface="Century Gothic" panose="020B0502020202020204" pitchFamily="34" charset="0"/>
              </a:rPr>
              <a:t>Viewpoints </a:t>
            </a:r>
          </a:p>
          <a:p>
            <a:pPr defTabSz="914400"/>
            <a:endParaRPr lang="en-US" altLang="en-GB" sz="1400" dirty="0">
              <a:latin typeface="Century Gothic" panose="020B0502020202020204" pitchFamily="34" charset="0"/>
              <a:cs typeface="Century Gothic" panose="020B0502020202020204" pitchFamily="34" charset="0"/>
            </a:endParaRPr>
          </a:p>
          <a:p>
            <a:pPr defTabSz="914400"/>
            <a:r>
              <a:rPr lang="en-US" altLang="en-GB" sz="1400" dirty="0">
                <a:latin typeface="Century Gothic" panose="020B0502020202020204" pitchFamily="34" charset="0"/>
                <a:cs typeface="Century Gothic" panose="020B0502020202020204" pitchFamily="34" charset="0"/>
              </a:rPr>
              <a:t>The views selected are from the following locations.  The numbers are as those used as shown on Map 1:-</a:t>
            </a:r>
          </a:p>
          <a:p>
            <a:pPr defTabSz="914400"/>
            <a:endParaRPr lang="en-US" altLang="en-GB" sz="1400" dirty="0">
              <a:latin typeface="Century Gothic" panose="020B0502020202020204" pitchFamily="34" charset="0"/>
              <a:cs typeface="Century Gothic" panose="020B0502020202020204" pitchFamily="34" charset="0"/>
            </a:endParaRPr>
          </a:p>
          <a:p>
            <a:pPr defTabSz="914400"/>
            <a:r>
              <a:rPr lang="en-US" altLang="en-GB" sz="1400" dirty="0">
                <a:latin typeface="Century Gothic" panose="020B0502020202020204" pitchFamily="34" charset="0"/>
                <a:cs typeface="Century Gothic" panose="020B0502020202020204" pitchFamily="34" charset="0"/>
              </a:rPr>
              <a:t>1. NN 478100 </a:t>
            </a:r>
            <a:r>
              <a:rPr lang="en-GB" altLang="en-US" sz="1400" dirty="0">
                <a:latin typeface="Century Gothic" panose="020B0502020202020204" pitchFamily="34" charset="0"/>
                <a:cs typeface="Century Gothic" panose="020B0502020202020204" pitchFamily="34" charset="0"/>
              </a:rPr>
              <a:t> looking </a:t>
            </a:r>
            <a:r>
              <a:rPr lang="en-US" altLang="en-US" sz="1400" dirty="0">
                <a:latin typeface="Century Gothic" panose="020B0502020202020204" pitchFamily="34" charset="0"/>
                <a:cs typeface="Century Gothic" panose="020B0502020202020204" pitchFamily="34" charset="0"/>
              </a:rPr>
              <a:t>south from the D 24 (4 km distant)</a:t>
            </a:r>
            <a:endParaRPr lang="en-US" altLang="en-GB" sz="1400" dirty="0">
              <a:latin typeface="Century Gothic" panose="020B0502020202020204" pitchFamily="34" charset="0"/>
              <a:cs typeface="Century Gothic" panose="020B0502020202020204" pitchFamily="34" charset="0"/>
            </a:endParaRPr>
          </a:p>
          <a:p>
            <a:pPr defTabSz="914400"/>
            <a:r>
              <a:rPr lang="en-US" altLang="en-GB" sz="1400" dirty="0">
                <a:latin typeface="Century Gothic" panose="020B0502020202020204" pitchFamily="34" charset="0"/>
                <a:cs typeface="Century Gothic" panose="020B0502020202020204" pitchFamily="34" charset="0"/>
              </a:rPr>
              <a:t> </a:t>
            </a:r>
          </a:p>
          <a:p>
            <a:pPr defTabSz="914400"/>
            <a:r>
              <a:rPr lang="en-GB" altLang="en-US" sz="1400" dirty="0">
                <a:latin typeface="Century Gothic" panose="020B0502020202020204" pitchFamily="34" charset="0"/>
                <a:cs typeface="Century Gothic" panose="020B0502020202020204" pitchFamily="34" charset="0"/>
              </a:rPr>
              <a:t>2. </a:t>
            </a:r>
            <a:r>
              <a:rPr lang="en-US" altLang="en-GB" sz="1400" dirty="0">
                <a:latin typeface="Century Gothic" panose="020B0502020202020204" pitchFamily="34" charset="0"/>
                <a:cs typeface="Century Gothic" panose="020B0502020202020204" pitchFamily="34" charset="0"/>
              </a:rPr>
              <a:t>NN 473065</a:t>
            </a:r>
            <a:r>
              <a:rPr lang="en-GB" altLang="en-US" sz="1400" dirty="0">
                <a:latin typeface="Century Gothic" panose="020B0502020202020204" pitchFamily="34" charset="0"/>
                <a:cs typeface="Century Gothic" panose="020B0502020202020204" pitchFamily="34" charset="0"/>
              </a:rPr>
              <a:t> looking south from the D 24 (1 km distant)</a:t>
            </a:r>
            <a:endParaRPr lang="en-US" altLang="en-GB" sz="1400" dirty="0">
              <a:latin typeface="Century Gothic" panose="020B0502020202020204" pitchFamily="34" charset="0"/>
              <a:cs typeface="Century Gothic" panose="020B0502020202020204" pitchFamily="34" charset="0"/>
            </a:endParaRPr>
          </a:p>
          <a:p>
            <a:pPr defTabSz="914400"/>
            <a:endParaRPr lang="en-GB" altLang="en-US" sz="1400" dirty="0">
              <a:latin typeface="Century Gothic" panose="020B0502020202020204" pitchFamily="34" charset="0"/>
              <a:cs typeface="Century Gothic" panose="020B0502020202020204" pitchFamily="34" charset="0"/>
            </a:endParaRPr>
          </a:p>
          <a:p>
            <a:pPr defTabSz="914400"/>
            <a:r>
              <a:rPr lang="en-GB" altLang="en-US" sz="1400" dirty="0">
                <a:latin typeface="Century Gothic" panose="020B0502020202020204" pitchFamily="34" charset="0"/>
                <a:cs typeface="Century Gothic" panose="020B0502020202020204" pitchFamily="34" charset="0"/>
              </a:rPr>
              <a:t>3. </a:t>
            </a:r>
            <a:r>
              <a:rPr lang="en-US" altLang="en-GB" sz="1400" dirty="0">
                <a:latin typeface="Century Gothic" panose="020B0502020202020204" pitchFamily="34" charset="0"/>
                <a:cs typeface="Century Gothic" panose="020B0502020202020204" pitchFamily="34" charset="0"/>
              </a:rPr>
              <a:t>NN 456066</a:t>
            </a:r>
            <a:r>
              <a:rPr lang="en-GB" altLang="en-US" sz="1400" dirty="0">
                <a:latin typeface="Century Gothic" panose="020B0502020202020204" pitchFamily="34" charset="0"/>
                <a:cs typeface="Century Gothic" panose="020B0502020202020204" pitchFamily="34" charset="0"/>
              </a:rPr>
              <a:t> looking south-west from the D 24</a:t>
            </a:r>
            <a:endParaRPr lang="en-US" altLang="en-GB" sz="1400" dirty="0">
              <a:latin typeface="Century Gothic" panose="020B0502020202020204" pitchFamily="34" charset="0"/>
              <a:cs typeface="Century Gothic" panose="020B0502020202020204" pitchFamily="34" charset="0"/>
            </a:endParaRPr>
          </a:p>
          <a:p>
            <a:pPr defTabSz="914400"/>
            <a:endParaRPr lang="en-GB" altLang="en-US" sz="1400" dirty="0">
              <a:latin typeface="Century Gothic" panose="020B0502020202020204" pitchFamily="34" charset="0"/>
              <a:cs typeface="Century Gothic" panose="020B0502020202020204" pitchFamily="34" charset="0"/>
            </a:endParaRPr>
          </a:p>
          <a:p>
            <a:pPr defTabSz="914400"/>
            <a:r>
              <a:rPr lang="en-GB" altLang="en-US" sz="1400" dirty="0">
                <a:latin typeface="Century Gothic" panose="020B0502020202020204" pitchFamily="34" charset="0"/>
                <a:cs typeface="Century Gothic" panose="020B0502020202020204" pitchFamily="34" charset="0"/>
              </a:rPr>
              <a:t>4. </a:t>
            </a:r>
            <a:r>
              <a:rPr lang="en-US" altLang="en-GB" sz="1400" dirty="0">
                <a:latin typeface="Century Gothic" panose="020B0502020202020204" pitchFamily="34" charset="0"/>
                <a:cs typeface="Century Gothic" panose="020B0502020202020204" pitchFamily="34" charset="0"/>
              </a:rPr>
              <a:t>NN 471050 Grey Coat summit looking north</a:t>
            </a:r>
          </a:p>
          <a:p>
            <a:pPr defTabSz="914400"/>
            <a:endParaRPr lang="en-GB" altLang="en-US" sz="1400" dirty="0">
              <a:latin typeface="Century Gothic" panose="020B0502020202020204" pitchFamily="34" charset="0"/>
              <a:cs typeface="Century Gothic" panose="020B0502020202020204" pitchFamily="34" charset="0"/>
            </a:endParaRPr>
          </a:p>
          <a:p>
            <a:pPr defTabSz="914400"/>
            <a:r>
              <a:rPr lang="en-GB" altLang="en-US" sz="1400" dirty="0">
                <a:latin typeface="Century Gothic" panose="020B0502020202020204" pitchFamily="34" charset="0"/>
                <a:cs typeface="Century Gothic" panose="020B0502020202020204" pitchFamily="34" charset="0"/>
              </a:rPr>
              <a:t>5. </a:t>
            </a:r>
            <a:r>
              <a:rPr lang="en-US" altLang="en-GB" sz="1400" dirty="0">
                <a:latin typeface="Century Gothic" panose="020B0502020202020204" pitchFamily="34" charset="0"/>
                <a:cs typeface="Century Gothic" panose="020B0502020202020204" pitchFamily="34" charset="0"/>
              </a:rPr>
              <a:t>NN 471050 Grey Coat summit looking north-east</a:t>
            </a:r>
          </a:p>
          <a:p>
            <a:pPr defTabSz="914400"/>
            <a:endParaRPr lang="en-GB" altLang="en-US" sz="1400" dirty="0">
              <a:latin typeface="Century Gothic" panose="020B0502020202020204" pitchFamily="34" charset="0"/>
              <a:cs typeface="Century Gothic" panose="020B0502020202020204" pitchFamily="34" charset="0"/>
            </a:endParaRPr>
          </a:p>
          <a:p>
            <a:pPr defTabSz="914400"/>
            <a:endParaRPr lang="en-US" altLang="en-GB" sz="1400" dirty="0">
              <a:latin typeface="Century Gothic" panose="020B0502020202020204" pitchFamily="34" charset="0"/>
              <a:cs typeface="Century Gothic" panose="020B0502020202020204" pitchFamily="34" charset="0"/>
            </a:endParaRPr>
          </a:p>
          <a:p>
            <a:pPr defTabSz="914400"/>
            <a:r>
              <a:rPr lang="en-US" altLang="en-GB" sz="1400" dirty="0">
                <a:latin typeface="Century Gothic" panose="020B0502020202020204" pitchFamily="34" charset="0"/>
                <a:cs typeface="Century Gothic" panose="020B0502020202020204" pitchFamily="34" charset="0"/>
              </a:rPr>
              <a:t>The views from each of the above locations are described under each Viewpoint’s 2026 Panorama</a:t>
            </a:r>
            <a:r>
              <a:rPr lang="en-GB" altLang="en-GB" sz="1400" dirty="0">
                <a:latin typeface="Century Gothic" panose="020B0502020202020204" pitchFamily="34" charset="0"/>
                <a:cs typeface="Century Gothic" panose="020B0502020202020204" pitchFamily="34" charset="0"/>
              </a:rPr>
              <a:t>, while the text in the 2066 Panorama sets out the impact of the woodland on the view.</a:t>
            </a:r>
            <a:endParaRPr lang="en-GB" altLang="en-US" sz="1400" dirty="0">
              <a:latin typeface="Century Gothic" panose="020B0502020202020204" pitchFamily="34" charset="0"/>
              <a:cs typeface="Century Gothic" panose="020B0502020202020204" pitchFamily="34" charset="0"/>
            </a:endParaRPr>
          </a:p>
        </p:txBody>
      </p:sp>
      <p:sp>
        <p:nvSpPr>
          <p:cNvPr id="9" name="TextBox 8"/>
          <p:cNvSpPr txBox="1"/>
          <p:nvPr/>
        </p:nvSpPr>
        <p:spPr>
          <a:xfrm>
            <a:off x="12163926" y="9089724"/>
            <a:ext cx="500138" cy="230832"/>
          </a:xfrm>
          <a:prstGeom prst="rect">
            <a:avLst/>
          </a:prstGeom>
          <a:noFill/>
        </p:spPr>
        <p:txBody>
          <a:bodyPr wrap="square" rtlCol="0">
            <a:spAutoFit/>
          </a:bodyPr>
          <a:lstStyle/>
          <a:p>
            <a:fld id="{1691DF16-91FC-4850-8D19-59158F715132}" type="slidenum">
              <a:rPr lang="en-GB" sz="900">
                <a:solidFill>
                  <a:schemeClr val="bg1">
                    <a:lumMod val="50000"/>
                  </a:schemeClr>
                </a:solidFill>
                <a:latin typeface="Century Gothic" panose="020B0502020202020204" pitchFamily="34" charset="0"/>
                <a:cs typeface="Century Gothic" panose="020B0502020202020204" pitchFamily="34" charset="0"/>
              </a:rPr>
              <a:t>2</a:t>
            </a:fld>
            <a:endParaRPr lang="en-GB" sz="900" dirty="0">
              <a:solidFill>
                <a:schemeClr val="bg1">
                  <a:lumMod val="50000"/>
                </a:schemeClr>
              </a:solidFill>
              <a:latin typeface="Century Gothic" panose="020B0502020202020204" pitchFamily="34" charset="0"/>
              <a:cs typeface="Century Gothic" panose="020B0502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3203435" y="276697"/>
            <a:ext cx="6394730" cy="9047805"/>
          </a:xfrm>
          <a:prstGeom prst="rect">
            <a:avLst/>
          </a:prstGeom>
        </p:spPr>
      </p:pic>
      <p:sp>
        <p:nvSpPr>
          <p:cNvPr id="9" name="TextBox 8"/>
          <p:cNvSpPr txBox="1"/>
          <p:nvPr/>
        </p:nvSpPr>
        <p:spPr>
          <a:xfrm>
            <a:off x="12163926" y="9089724"/>
            <a:ext cx="500138" cy="246221"/>
          </a:xfrm>
          <a:prstGeom prst="rect">
            <a:avLst/>
          </a:prstGeom>
          <a:noFill/>
        </p:spPr>
        <p:txBody>
          <a:bodyPr wrap="square" rtlCol="0">
            <a:spAutoFit/>
          </a:bodyPr>
          <a:lstStyle/>
          <a:p>
            <a:fld id="{1691DF16-91FC-4850-8D19-59158F715132}" type="slidenum">
              <a:rPr lang="en-GB" sz="1000">
                <a:solidFill>
                  <a:schemeClr val="bg1">
                    <a:lumMod val="50000"/>
                  </a:schemeClr>
                </a:solidFill>
                <a:latin typeface="Century Gothic" panose="020B0502020202020204" pitchFamily="34" charset="0"/>
                <a:cs typeface="Century Gothic" panose="020B0502020202020204" pitchFamily="34" charset="0"/>
              </a:rPr>
              <a:t>3</a:t>
            </a:fld>
            <a:endParaRPr lang="en-GB" sz="1000" dirty="0">
              <a:solidFill>
                <a:schemeClr val="bg1">
                  <a:lumMod val="50000"/>
                </a:schemeClr>
              </a:solidFill>
              <a:latin typeface="Century Gothic" panose="020B0502020202020204" pitchFamily="34" charset="0"/>
              <a:cs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D416A-FF0D-623B-A9E5-0DDC94CEC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8668" y="73152"/>
            <a:ext cx="6684264" cy="9454896"/>
          </a:xfrm>
          <a:prstGeom prst="rect">
            <a:avLst/>
          </a:prstGeom>
        </p:spPr>
      </p:pic>
    </p:spTree>
    <p:extLst>
      <p:ext uri="{BB962C8B-B14F-4D97-AF65-F5344CB8AC3E}">
        <p14:creationId xmlns:p14="http://schemas.microsoft.com/office/powerpoint/2010/main" val="404603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EA963C-483C-901B-CA16-5EE221AD6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873" y="0"/>
            <a:ext cx="6785854" cy="9601200"/>
          </a:xfrm>
          <a:prstGeom prst="rect">
            <a:avLst/>
          </a:prstGeom>
        </p:spPr>
      </p:pic>
    </p:spTree>
    <p:extLst>
      <p:ext uri="{BB962C8B-B14F-4D97-AF65-F5344CB8AC3E}">
        <p14:creationId xmlns:p14="http://schemas.microsoft.com/office/powerpoint/2010/main" val="3879034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7444" y="1200150"/>
            <a:ext cx="11456099" cy="7200900"/>
          </a:xfrm>
          <a:prstGeom prst="rect">
            <a:avLst/>
          </a:prstGeom>
        </p:spPr>
      </p:pic>
      <p:sp>
        <p:nvSpPr>
          <p:cNvPr id="7" name="Text Box 6"/>
          <p:cNvSpPr txBox="1"/>
          <p:nvPr/>
        </p:nvSpPr>
        <p:spPr>
          <a:xfrm>
            <a:off x="668750" y="1294829"/>
            <a:ext cx="2118932" cy="383182"/>
          </a:xfrm>
          <a:prstGeom prst="rect">
            <a:avLst/>
          </a:prstGeom>
          <a:noFill/>
        </p:spPr>
        <p:txBody>
          <a:bodyPr wrap="square" rtlCol="0">
            <a:spAutoFit/>
          </a:bodyPr>
          <a:lstStyle/>
          <a:p>
            <a:r>
              <a:rPr lang="en-GB" altLang="en-US" sz="1890" b="1">
                <a:latin typeface="Century Gothic" panose="020B0502020202020204" charset="0"/>
                <a:cs typeface="Century Gothic" panose="020B0502020202020204" charset="0"/>
              </a:rPr>
              <a:t>Viewpoint 1</a:t>
            </a:r>
          </a:p>
        </p:txBody>
      </p:sp>
      <p:pic>
        <p:nvPicPr>
          <p:cNvPr id="5" name="Picture 4"/>
          <p:cNvPicPr>
            <a:picLocks noChangeAspect="1"/>
          </p:cNvPicPr>
          <p:nvPr/>
        </p:nvPicPr>
        <p:blipFill>
          <a:blip r:embed="rId3"/>
          <a:stretch>
            <a:fillRect/>
          </a:stretch>
        </p:blipFill>
        <p:spPr>
          <a:xfrm>
            <a:off x="668751" y="6504813"/>
            <a:ext cx="1094137" cy="18962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rcRect t="10076" b="16498"/>
          <a:stretch>
            <a:fillRect/>
          </a:stretch>
        </p:blipFill>
        <p:spPr>
          <a:xfrm>
            <a:off x="0" y="1422844"/>
            <a:ext cx="12667307" cy="2706339"/>
          </a:xfrm>
          <a:prstGeom prst="rect">
            <a:avLst/>
          </a:prstGeom>
        </p:spPr>
      </p:pic>
      <p:sp>
        <p:nvSpPr>
          <p:cNvPr id="7" name="Text Box 6"/>
          <p:cNvSpPr txBox="1"/>
          <p:nvPr/>
        </p:nvSpPr>
        <p:spPr>
          <a:xfrm>
            <a:off x="0" y="888041"/>
            <a:ext cx="6125227" cy="383182"/>
          </a:xfrm>
          <a:prstGeom prst="rect">
            <a:avLst/>
          </a:prstGeom>
          <a:noFill/>
        </p:spPr>
        <p:txBody>
          <a:bodyPr wrap="square" rtlCol="0">
            <a:spAutoFit/>
          </a:bodyPr>
          <a:lstStyle/>
          <a:p>
            <a:r>
              <a:rPr lang="en-GB" altLang="en-US" sz="1890" b="1" dirty="0">
                <a:latin typeface="Century Gothic" panose="020B0502020202020204" charset="0"/>
                <a:cs typeface="Century Gothic" panose="020B0502020202020204" charset="0"/>
              </a:rPr>
              <a:t>Viewpoint 1 – From D 24 Road – Distant View</a:t>
            </a:r>
          </a:p>
        </p:txBody>
      </p:sp>
      <p:pic>
        <p:nvPicPr>
          <p:cNvPr id="15" name="Picture 14"/>
          <p:cNvPicPr>
            <a:picLocks noChangeAspect="1"/>
          </p:cNvPicPr>
          <p:nvPr/>
        </p:nvPicPr>
        <p:blipFill>
          <a:blip r:embed="rId3"/>
          <a:srcRect l="237" t="7887" b="18687"/>
          <a:stretch>
            <a:fillRect/>
          </a:stretch>
        </p:blipFill>
        <p:spPr>
          <a:xfrm>
            <a:off x="0" y="5472018"/>
            <a:ext cx="12667307" cy="2280284"/>
          </a:xfrm>
          <a:prstGeom prst="rect">
            <a:avLst/>
          </a:prstGeom>
        </p:spPr>
      </p:pic>
      <p:sp>
        <p:nvSpPr>
          <p:cNvPr id="9" name="Text Box 8"/>
          <p:cNvSpPr txBox="1"/>
          <p:nvPr/>
        </p:nvSpPr>
        <p:spPr>
          <a:xfrm>
            <a:off x="134293" y="3809842"/>
            <a:ext cx="604742" cy="286232"/>
          </a:xfrm>
          <a:prstGeom prst="rect">
            <a:avLst/>
          </a:prstGeom>
          <a:noFill/>
        </p:spPr>
        <p:txBody>
          <a:bodyPr wrap="square" rtlCol="0">
            <a:spAutoFit/>
          </a:bodyPr>
          <a:lstStyle/>
          <a:p>
            <a:r>
              <a:rPr lang="en-GB" altLang="en-US" sz="1260" b="1" dirty="0">
                <a:latin typeface="Century Gothic" panose="020B0502020202020204" charset="0"/>
                <a:cs typeface="Century Gothic" panose="020B0502020202020204" charset="0"/>
              </a:rPr>
              <a:t>2026</a:t>
            </a:r>
          </a:p>
        </p:txBody>
      </p:sp>
      <p:sp>
        <p:nvSpPr>
          <p:cNvPr id="10" name="Text Box 9"/>
          <p:cNvSpPr txBox="1"/>
          <p:nvPr/>
        </p:nvSpPr>
        <p:spPr>
          <a:xfrm>
            <a:off x="1" y="7440930"/>
            <a:ext cx="604742" cy="286232"/>
          </a:xfrm>
          <a:prstGeom prst="rect">
            <a:avLst/>
          </a:prstGeom>
          <a:noFill/>
        </p:spPr>
        <p:txBody>
          <a:bodyPr wrap="square" rtlCol="0">
            <a:spAutoFit/>
          </a:bodyPr>
          <a:lstStyle/>
          <a:p>
            <a:r>
              <a:rPr lang="en-GB" altLang="en-US" sz="1260" b="1">
                <a:latin typeface="Century Gothic" panose="020B0502020202020204" charset="0"/>
                <a:cs typeface="Century Gothic" panose="020B0502020202020204" charset="0"/>
              </a:rPr>
              <a:t>2066</a:t>
            </a:r>
          </a:p>
        </p:txBody>
      </p:sp>
      <p:sp>
        <p:nvSpPr>
          <p:cNvPr id="23" name="Text Box 22"/>
          <p:cNvSpPr txBox="1"/>
          <p:nvPr/>
        </p:nvSpPr>
        <p:spPr>
          <a:xfrm>
            <a:off x="22005" y="4389348"/>
            <a:ext cx="12645302" cy="822503"/>
          </a:xfrm>
          <a:prstGeom prst="rect">
            <a:avLst/>
          </a:prstGeom>
          <a:noFill/>
          <a:ln>
            <a:solidFill>
              <a:schemeClr val="tx1"/>
            </a:solidFill>
          </a:ln>
        </p:spPr>
        <p:txBody>
          <a:bodyPr wrap="square" rtlCol="0">
            <a:noAutofit/>
          </a:bodyPr>
          <a:lstStyle/>
          <a:p>
            <a:pPr>
              <a:lnSpc>
                <a:spcPct val="115000"/>
              </a:lnSpc>
              <a:spcAft>
                <a:spcPts val="1000"/>
              </a:spcAft>
              <a:buNone/>
              <a:tabLst>
                <a:tab pos="1943100" algn="l"/>
              </a:tabLst>
            </a:pPr>
            <a:r>
              <a:rPr lang="en-GB" sz="12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On the eastern leg of the C 24 the site first becomes visible about </a:t>
            </a:r>
            <a:r>
              <a:rPr lang="en-GB" sz="1200" b="1" dirty="0" err="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5km</a:t>
            </a:r>
            <a:r>
              <a:rPr lang="en-GB" sz="12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to the north. The view is characterised by large, grass covered hills with rounded summits.  Priesthaugh Forest is visible on the skyline above Grey Coat, and the woods on the site’s western slopes (shown in green) are the only broadleaved woodlands visible in the landscape, although small-scale, linear coniferous woods break up the foreground.</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 Box 23"/>
          <p:cNvSpPr txBox="1"/>
          <p:nvPr/>
        </p:nvSpPr>
        <p:spPr>
          <a:xfrm>
            <a:off x="67146" y="7916623"/>
            <a:ext cx="12667307" cy="822503"/>
          </a:xfrm>
          <a:prstGeom prst="rect">
            <a:avLst/>
          </a:prstGeom>
          <a:noFill/>
          <a:ln>
            <a:solidFill>
              <a:schemeClr val="tx1"/>
            </a:solidFill>
          </a:ln>
        </p:spPr>
        <p:txBody>
          <a:bodyPr wrap="square" rtlCol="0">
            <a:noAutofit/>
          </a:bodyPr>
          <a:lstStyle/>
          <a:p>
            <a:pPr>
              <a:lnSpc>
                <a:spcPct val="115000"/>
              </a:lnSpc>
              <a:spcAft>
                <a:spcPts val="1000"/>
              </a:spcAft>
              <a:buNone/>
            </a:pPr>
            <a:r>
              <a:rPr lang="en-US" sz="1200" b="1" dirty="0">
                <a:effectLst/>
                <a:latin typeface="Century Gothic" panose="020B0502020202020204" pitchFamily="34" charset="0"/>
                <a:ea typeface="Times New Roman" panose="02020603050405020304" pitchFamily="18" charset="0"/>
                <a:cs typeface="Times New Roman" panose="02020603050405020304" pitchFamily="18" charset="0"/>
              </a:rPr>
              <a:t>The proposed planting will clothe the eastern slopes of Dod Hill, but the retention of open ground around the Scheduled Monuments will prevent the occurrence of harsh lines on the prominent hill top, as well as retaining intervisibility between Scheduled Monuments.  The use of broadleaved and Scots pine mixes on the visible northern margin will create a soft and attractive woodland edge, tying into the existing woods.</a:t>
            </a:r>
            <a:endParaRPr lang="en-GB" altLang="en-US" sz="1200" b="1" dirty="0">
              <a:latin typeface="Century Gothic" panose="020B0502020202020204" charset="0"/>
              <a:cs typeface="Century Gothic" panose="020B0502020202020204" charset="0"/>
            </a:endParaRPr>
          </a:p>
          <a:p>
            <a:endParaRPr lang="en-GB" altLang="en-US" sz="840" dirty="0">
              <a:latin typeface="Century Gothic" panose="020B0502020202020204" charset="0"/>
              <a:cs typeface="Century Gothic" panose="020B0502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8750" y="1200150"/>
            <a:ext cx="11464100" cy="7200900"/>
          </a:xfrm>
          <a:prstGeom prst="rect">
            <a:avLst/>
          </a:prstGeom>
        </p:spPr>
      </p:pic>
      <p:sp>
        <p:nvSpPr>
          <p:cNvPr id="7" name="Text Box 6"/>
          <p:cNvSpPr txBox="1"/>
          <p:nvPr/>
        </p:nvSpPr>
        <p:spPr>
          <a:xfrm>
            <a:off x="668750" y="1294829"/>
            <a:ext cx="2118932" cy="383182"/>
          </a:xfrm>
          <a:prstGeom prst="rect">
            <a:avLst/>
          </a:prstGeom>
          <a:noFill/>
        </p:spPr>
        <p:txBody>
          <a:bodyPr wrap="square" rtlCol="0">
            <a:spAutoFit/>
          </a:bodyPr>
          <a:lstStyle/>
          <a:p>
            <a:r>
              <a:rPr lang="en-GB" altLang="en-US" sz="1890" b="1">
                <a:latin typeface="Century Gothic" panose="020B0502020202020204" charset="0"/>
                <a:cs typeface="Century Gothic" panose="020B0502020202020204" charset="0"/>
              </a:rPr>
              <a:t>Viewpoint 2</a:t>
            </a:r>
          </a:p>
        </p:txBody>
      </p:sp>
      <p:pic>
        <p:nvPicPr>
          <p:cNvPr id="2" name="Picture 1"/>
          <p:cNvPicPr>
            <a:picLocks noChangeAspect="1"/>
          </p:cNvPicPr>
          <p:nvPr/>
        </p:nvPicPr>
        <p:blipFill>
          <a:blip r:embed="rId4"/>
          <a:stretch>
            <a:fillRect/>
          </a:stretch>
        </p:blipFill>
        <p:spPr>
          <a:xfrm>
            <a:off x="668751" y="6504813"/>
            <a:ext cx="1094137" cy="18962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469" t="5994" b="30802"/>
          <a:stretch>
            <a:fillRect/>
          </a:stretch>
        </p:blipFill>
        <p:spPr>
          <a:xfrm>
            <a:off x="-10669" y="1462136"/>
            <a:ext cx="12647169" cy="2578369"/>
          </a:xfrm>
          <a:prstGeom prst="rect">
            <a:avLst/>
          </a:prstGeom>
        </p:spPr>
      </p:pic>
      <p:pic>
        <p:nvPicPr>
          <p:cNvPr id="6" name="Picture 5"/>
          <p:cNvPicPr>
            <a:picLocks noChangeAspect="1"/>
          </p:cNvPicPr>
          <p:nvPr/>
        </p:nvPicPr>
        <p:blipFill>
          <a:blip r:embed="rId3"/>
          <a:srcRect t="5402" b="31522"/>
          <a:stretch>
            <a:fillRect/>
          </a:stretch>
        </p:blipFill>
        <p:spPr>
          <a:xfrm>
            <a:off x="-11335" y="5195631"/>
            <a:ext cx="12647169" cy="2685669"/>
          </a:xfrm>
          <a:prstGeom prst="rect">
            <a:avLst/>
          </a:prstGeom>
        </p:spPr>
      </p:pic>
      <p:sp>
        <p:nvSpPr>
          <p:cNvPr id="7" name="Text Box 6"/>
          <p:cNvSpPr txBox="1"/>
          <p:nvPr/>
        </p:nvSpPr>
        <p:spPr>
          <a:xfrm>
            <a:off x="-1" y="998084"/>
            <a:ext cx="6789107" cy="383182"/>
          </a:xfrm>
          <a:prstGeom prst="rect">
            <a:avLst/>
          </a:prstGeom>
          <a:noFill/>
        </p:spPr>
        <p:txBody>
          <a:bodyPr wrap="square" rtlCol="0">
            <a:spAutoFit/>
          </a:bodyPr>
          <a:lstStyle/>
          <a:p>
            <a:r>
              <a:rPr lang="en-GB" altLang="en-US" sz="1890" b="1" dirty="0">
                <a:latin typeface="Century Gothic" panose="020B0502020202020204" charset="0"/>
                <a:cs typeface="Century Gothic" panose="020B0502020202020204" charset="0"/>
              </a:rPr>
              <a:t>Viewpoint 2 – View from the D 24 road – Intimate View</a:t>
            </a:r>
          </a:p>
        </p:txBody>
      </p:sp>
      <p:sp>
        <p:nvSpPr>
          <p:cNvPr id="9" name="Text Box 8"/>
          <p:cNvSpPr txBox="1"/>
          <p:nvPr/>
        </p:nvSpPr>
        <p:spPr>
          <a:xfrm>
            <a:off x="22004" y="3602255"/>
            <a:ext cx="604742" cy="286232"/>
          </a:xfrm>
          <a:prstGeom prst="rect">
            <a:avLst/>
          </a:prstGeom>
          <a:noFill/>
        </p:spPr>
        <p:txBody>
          <a:bodyPr wrap="square" rtlCol="0">
            <a:spAutoFit/>
          </a:bodyPr>
          <a:lstStyle/>
          <a:p>
            <a:r>
              <a:rPr lang="en-GB" altLang="en-US" sz="1260" b="1" dirty="0">
                <a:latin typeface="Century Gothic" panose="020B0502020202020204" charset="0"/>
                <a:cs typeface="Century Gothic" panose="020B0502020202020204" charset="0"/>
              </a:rPr>
              <a:t>2026</a:t>
            </a:r>
          </a:p>
        </p:txBody>
      </p:sp>
      <p:sp>
        <p:nvSpPr>
          <p:cNvPr id="10" name="Text Box 9"/>
          <p:cNvSpPr txBox="1"/>
          <p:nvPr/>
        </p:nvSpPr>
        <p:spPr>
          <a:xfrm>
            <a:off x="1" y="7440930"/>
            <a:ext cx="604742" cy="286232"/>
          </a:xfrm>
          <a:prstGeom prst="rect">
            <a:avLst/>
          </a:prstGeom>
          <a:noFill/>
        </p:spPr>
        <p:txBody>
          <a:bodyPr wrap="square" rtlCol="0">
            <a:spAutoFit/>
          </a:bodyPr>
          <a:lstStyle/>
          <a:p>
            <a:r>
              <a:rPr lang="en-GB" altLang="en-US" sz="1260" b="1">
                <a:latin typeface="Century Gothic" panose="020B0502020202020204" charset="0"/>
                <a:cs typeface="Century Gothic" panose="020B0502020202020204" charset="0"/>
              </a:rPr>
              <a:t>2066</a:t>
            </a:r>
          </a:p>
        </p:txBody>
      </p:sp>
      <p:sp>
        <p:nvSpPr>
          <p:cNvPr id="23" name="Text Box 22"/>
          <p:cNvSpPr txBox="1"/>
          <p:nvPr/>
        </p:nvSpPr>
        <p:spPr>
          <a:xfrm>
            <a:off x="22005" y="4325209"/>
            <a:ext cx="12614496" cy="716284"/>
          </a:xfrm>
          <a:prstGeom prst="rect">
            <a:avLst/>
          </a:prstGeom>
          <a:noFill/>
          <a:ln>
            <a:solidFill>
              <a:schemeClr val="tx1"/>
            </a:solidFill>
          </a:ln>
        </p:spPr>
        <p:txBody>
          <a:bodyPr wrap="square" rtlCol="0">
            <a:noAutofit/>
          </a:bodyPr>
          <a:lstStyle/>
          <a:p>
            <a:r>
              <a:rPr lang="en-GB" sz="1200" b="1" dirty="0">
                <a:latin typeface="Century Gothic" panose="020B0502020202020204" pitchFamily="34" charset="0"/>
              </a:rPr>
              <a:t>Clear views onto the northern end of Grey Coat, and up the Dod Burn valley  towards the northern edge of Priesthaugh Forest, become available roughly 500 m north of the site.  Existing broadleaved woodlands within the site provide a degree of enclosure that is lacking elsewhere in the landscape, with the landscape being dominated by large steep-sided hills with rounded summits, and uniform landcover.</a:t>
            </a:r>
          </a:p>
          <a:p>
            <a:endParaRPr lang="en-GB" altLang="en-US" sz="840" dirty="0">
              <a:latin typeface="Century Gothic" panose="020B0502020202020204" charset="0"/>
              <a:cs typeface="Century Gothic" panose="020B0502020202020204" charset="0"/>
            </a:endParaRPr>
          </a:p>
          <a:p>
            <a:endParaRPr lang="en-GB" altLang="en-US" sz="840" dirty="0">
              <a:latin typeface="Century Gothic" panose="020B0502020202020204" charset="0"/>
              <a:cs typeface="Century Gothic" panose="020B0502020202020204" charset="0"/>
            </a:endParaRPr>
          </a:p>
        </p:txBody>
      </p:sp>
      <p:sp>
        <p:nvSpPr>
          <p:cNvPr id="24" name="Text Box 23"/>
          <p:cNvSpPr txBox="1"/>
          <p:nvPr/>
        </p:nvSpPr>
        <p:spPr>
          <a:xfrm>
            <a:off x="0" y="8035439"/>
            <a:ext cx="12614497" cy="567678"/>
          </a:xfrm>
          <a:prstGeom prst="rect">
            <a:avLst/>
          </a:prstGeom>
          <a:noFill/>
          <a:ln>
            <a:solidFill>
              <a:schemeClr val="tx1"/>
            </a:solidFill>
          </a:ln>
        </p:spPr>
        <p:txBody>
          <a:bodyPr wrap="square" rtlCol="0">
            <a:noAutofit/>
          </a:bodyPr>
          <a:lstStyle/>
          <a:p>
            <a:r>
              <a:rPr lang="en-US" sz="1200" b="1" dirty="0">
                <a:effectLst/>
                <a:latin typeface="Century Gothic" panose="020B0502020202020204" pitchFamily="34" charset="0"/>
                <a:ea typeface="Times New Roman" panose="02020603050405020304" pitchFamily="18" charset="0"/>
                <a:cs typeface="Times New Roman" panose="02020603050405020304" pitchFamily="18" charset="0"/>
              </a:rPr>
              <a:t>As with view 1, the woodland will fill the valley sides above the Dod Burn, but will be held back from the more visible ridgeline of Grey Coat.  The existing broadleaved woodland by the Burn will be bolstered by further broadleaved planting, while the open ground above the steading will break up the woodland mass</a:t>
            </a:r>
            <a:r>
              <a:rPr lang="en-US" sz="12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altLang="en-US" sz="1200" dirty="0">
              <a:latin typeface="Century Gothic" panose="020B0502020202020204" charset="0"/>
              <a:cs typeface="Century Gothic" panose="020B0502020202020204" charset="0"/>
            </a:endParaRPr>
          </a:p>
          <a:p>
            <a:endParaRPr lang="en-GB" altLang="en-US" sz="840" dirty="0">
              <a:latin typeface="Century Gothic" panose="020B0502020202020204" charset="0"/>
              <a:cs typeface="Century Gothic" panose="020B0502020202020204" charset="0"/>
            </a:endParaRPr>
          </a:p>
          <a:p>
            <a:endParaRPr lang="en-GB" altLang="en-US" sz="840" dirty="0">
              <a:latin typeface="Century Gothic" panose="020B0502020202020204" charset="0"/>
              <a:cs typeface="Century Gothic" panose="020B050202020202020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80.4,&quot;left&quot;:352,&quot;top&quot;:49,&quot;width&quot;:533.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etadata xmlns="http://www.objective.com/ecm/document/metadata/53D26341A57B383EE0540010E0463CCA" version="1.0.0">
  <systemFields>
    <field name="Objective-Id">
      <value order="0">A29237926</value>
    </field>
    <field name="Objective-Title">
      <value order="0">BRN+123916-Forestry+Grant+Scheme-FGS-AECS_AUX_ADDSUPINFO-+Appendix+4%3A+Landscape+Perspectives-Staff+Supplied-Appendix+4+Landscape+Perspectives+%28Using+Mapmaker+Prospect%29</value>
    </field>
    <field name="Objective-Description">
      <value order="0">New document added by Futures Service</value>
    </field>
    <field name="Objective-CreationStamp">
      <value order="0">2020-07-23T11:57:18Z</value>
    </field>
    <field name="Objective-IsApproved">
      <value order="0">false</value>
    </field>
    <field name="Objective-IsPublished">
      <value order="0">true</value>
    </field>
    <field name="Objective-DatePublished">
      <value order="0">2020-07-23T11:57:18Z</value>
    </field>
    <field name="Objective-ModificationStamp">
      <value order="0">2020-07-23T11:57:19Z</value>
    </field>
    <field name="Objective-Owner">
      <value order="0">Futures_Service</value>
    </field>
    <field name="Objective-Path">
      <value order="0">Objective Global Folder:SG File Plan:Economics and finance:Economic development:Rural development:Casework: Rural Payments Customer:BRN 123916 Business</value>
    </field>
    <field name="Objective-Parent">
      <value order="0">BRN 123916 Business</value>
    </field>
    <field name="Objective-State">
      <value order="0">Published</value>
    </field>
    <field name="Objective-VersionId">
      <value order="0">vA42511032</value>
    </field>
    <field name="Objective-Version">
      <value order="0">1.0</value>
    </field>
    <field name="Objective-VersionNumber">
      <value order="0">1</value>
    </field>
    <field name="Objective-VersionComment">
      <value order="0">First version</value>
    </field>
    <field name="Objective-FileNumber">
      <value order="0">CASE/223093</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fbbd471-2889-43dc-9508-cb02a45af1c4">
      <Terms xmlns="http://schemas.microsoft.com/office/infopath/2007/PartnerControls"/>
    </lcf76f155ced4ddcb4097134ff3c332f>
    <TaxCatchAll xmlns="5bdd3273-c76d-4c82-a99e-e4ec49d485f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826B9D5D2442499B127463D1AC327C" ma:contentTypeVersion="12" ma:contentTypeDescription="Create a new document." ma:contentTypeScope="" ma:versionID="69e611a2f0a059563430c3184a3e408f">
  <xsd:schema xmlns:xsd="http://www.w3.org/2001/XMLSchema" xmlns:xs="http://www.w3.org/2001/XMLSchema" xmlns:p="http://schemas.microsoft.com/office/2006/metadata/properties" xmlns:ns2="9fbbd471-2889-43dc-9508-cb02a45af1c4" xmlns:ns3="5bdd3273-c76d-4c82-a99e-e4ec49d485f2" targetNamespace="http://schemas.microsoft.com/office/2006/metadata/properties" ma:root="true" ma:fieldsID="800081c8bd1ddf07eb365451ea7e4e03" ns2:_="" ns3:_="">
    <xsd:import namespace="9fbbd471-2889-43dc-9508-cb02a45af1c4"/>
    <xsd:import namespace="5bdd3273-c76d-4c82-a99e-e4ec49d485f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bbd471-2889-43dc-9508-cb02a45af1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22412d0-e978-4fb6-950d-ebcc54a847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dd3273-c76d-4c82-a99e-e4ec49d485f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7ebc7ed-729b-4c85-9977-88c08ec57331}" ma:internalName="TaxCatchAll" ma:showField="CatchAllData" ma:web="5bdd3273-c76d-4c82-a99e-e4ec49d485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45109E-2DDF-40CB-AC2B-FF9B10C90820}">
  <ds:schemaRefs/>
</ds:datastoreItem>
</file>

<file path=customXml/itemProps2.xml><?xml version="1.0" encoding="utf-8"?>
<ds:datastoreItem xmlns:ds="http://schemas.openxmlformats.org/officeDocument/2006/customXml" ds:itemID="{9EEFECD6-D35F-4976-AFB5-CFE7069EE0BC}">
  <ds:schemaRefs>
    <ds:schemaRef ds:uri="http://www.w3.org/XML/1998/namespace"/>
    <ds:schemaRef ds:uri="http://schemas.microsoft.com/office/2006/metadata/properties"/>
    <ds:schemaRef ds:uri="9fbbd471-2889-43dc-9508-cb02a45af1c4"/>
    <ds:schemaRef ds:uri="http://schemas.openxmlformats.org/package/2006/metadata/core-properties"/>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5bdd3273-c76d-4c82-a99e-e4ec49d485f2"/>
  </ds:schemaRefs>
</ds:datastoreItem>
</file>

<file path=customXml/itemProps3.xml><?xml version="1.0" encoding="utf-8"?>
<ds:datastoreItem xmlns:ds="http://schemas.openxmlformats.org/officeDocument/2006/customXml" ds:itemID="{6D96AE86-FCB3-431E-A15B-D3549F434054}">
  <ds:schemaRefs/>
</ds:datastoreItem>
</file>

<file path=customXml/itemProps4.xml><?xml version="1.0" encoding="utf-8"?>
<ds:datastoreItem xmlns:ds="http://schemas.openxmlformats.org/officeDocument/2006/customXml" ds:itemID="{5AF75B22-345C-48DE-81B0-90190CA051E1}">
  <ds:schemaRefs/>
</ds:datastoreItem>
</file>

<file path=docProps/app.xml><?xml version="1.0" encoding="utf-8"?>
<Properties xmlns="http://schemas.openxmlformats.org/officeDocument/2006/extended-properties" xmlns:vt="http://schemas.openxmlformats.org/officeDocument/2006/docPropsVTypes">
  <Template>Office Theme</Template>
  <TotalTime>151</TotalTime>
  <Words>1244</Words>
  <Application>Microsoft Office PowerPoint</Application>
  <PresentationFormat>A3 Paper (297x420 mm)</PresentationFormat>
  <Paragraphs>70</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Century Gothic</vt:lpstr>
      <vt:lpstr>Office Theme</vt:lpstr>
      <vt:lpstr>DOD FARM WOODLAND CREATION LANDSCAPE ANALYSIS 3D Landscape Perspectives and Design Visualisations</vt:lpstr>
      <vt:lpstr> Dod Farm Landscape Appraisal   A viewpoint analysis and 3D modelling has been undertaken to inform the design of the proposed woodland at Dod Farm, in part to ensure that the new woodland fits well within the existing landscape, and also to ensure that key views onto and out from the hill fort on Grey Coat’s summit are retained.  At an early stage of the project an assessment of the sites’ visibility was undertaken, and series of potential viewpoints were identified.  Following discussions with Scottish Forestry staff, the location of key viewpoints were agreed, encapsulating a range of views from public vantage points.  Visualisations of the woodland proposals have been produced as seen from for these viewpoints. The location of the viewpoints is shown the location and context map on page 3, while a copy of landform analysis is contained on page 4, and  the ‘concept’ design is shown on page 5.  The visualisations are shown as panoramic views:  Map View - The first page of each viewpoint shows a stylised plan, using vibrant colours, of the proposed woodland design on a base map, with arrows indicating the direction and width of view.    Panorama 2026 - On the subsequent page, the upper image shows a perspective representation of the existing situation in 2026 based on tree cover information recorded in the National Forest Inventory (NFI)2018.  Note that small woodlands, tree lines, and individual trees are not represented.  Panorama 2066 - The lower image on the second page of each viewpoint shows a visualisation of the landscape 40 years after planting with the proposed woodland planting superimposed. Estimated yield class predictions to produce tree heights.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Moorfoot Landscape Visualisations – Prospect Designer  View 1 – NT 240541   Timeline - 2017</dc:title>
  <dc:creator>gordon walker</dc:creator>
  <cp:lastModifiedBy>Mark Hamilton</cp:lastModifiedBy>
  <cp:revision>182</cp:revision>
  <cp:lastPrinted>2026-01-20T17:24:36Z</cp:lastPrinted>
  <dcterms:created xsi:type="dcterms:W3CDTF">2018-03-20T12:33:00Z</dcterms:created>
  <dcterms:modified xsi:type="dcterms:W3CDTF">2026-01-20T17:40:29Z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A29237926</vt:lpwstr>
  </property>
  <property fmtid="{D5CDD505-2E9C-101B-9397-08002B2CF9AE}" pid="4" name="Objective-Title">
    <vt:lpwstr>BRN+123916-Forestry+Grant+Scheme-FGS-AECS_AUX_ADDSUPINFO-+Appendix+4%3A+Landscape+Perspectives-Staff+Supplied-Appendix+4+Landscape+Perspectives+%28Using+Mapmaker+Prospect%29</vt:lpwstr>
  </property>
  <property fmtid="{D5CDD505-2E9C-101B-9397-08002B2CF9AE}" pid="5" name="Objective-Description">
    <vt:lpwstr>New document added by Futures Service</vt:lpwstr>
  </property>
  <property fmtid="{D5CDD505-2E9C-101B-9397-08002B2CF9AE}" pid="6" name="Objective-CreationStamp">
    <vt:filetime>2020-07-23T11:57:18Z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2020-07-23T11:57:18Z</vt:filetime>
  </property>
  <property fmtid="{D5CDD505-2E9C-101B-9397-08002B2CF9AE}" pid="10" name="Objective-ModificationStamp">
    <vt:filetime>2020-07-23T11:57:19Z</vt:filetime>
  </property>
  <property fmtid="{D5CDD505-2E9C-101B-9397-08002B2CF9AE}" pid="11" name="Objective-Owner">
    <vt:lpwstr>Futures_Service</vt:lpwstr>
  </property>
  <property fmtid="{D5CDD505-2E9C-101B-9397-08002B2CF9AE}" pid="12" name="Objective-Path">
    <vt:lpwstr>Objective Global Folder:SG File Plan:Economics and finance:Economic development:Rural development:Casework: Rural Payments Customer:BRN 123916 Business</vt:lpwstr>
  </property>
  <property fmtid="{D5CDD505-2E9C-101B-9397-08002B2CF9AE}" pid="13" name="Objective-Parent">
    <vt:lpwstr>BRN 123916 Business</vt:lpwstr>
  </property>
  <property fmtid="{D5CDD505-2E9C-101B-9397-08002B2CF9AE}" pid="14" name="Objective-State">
    <vt:lpwstr>Published</vt:lpwstr>
  </property>
  <property fmtid="{D5CDD505-2E9C-101B-9397-08002B2CF9AE}" pid="15" name="Objective-VersionId">
    <vt:lpwstr>vA42511032</vt:lpwstr>
  </property>
  <property fmtid="{D5CDD505-2E9C-101B-9397-08002B2CF9AE}" pid="16" name="Objective-Version">
    <vt:lpwstr>1.0</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CASE/223093</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y fmtid="{D5CDD505-2E9C-101B-9397-08002B2CF9AE}" pid="28" name="ICV">
    <vt:lpwstr>9A968D9B6F3A4AB1BCFCB0CAAD0E060E_12</vt:lpwstr>
  </property>
  <property fmtid="{D5CDD505-2E9C-101B-9397-08002B2CF9AE}" pid="29" name="KSOProductBuildVer">
    <vt:lpwstr>2057-12.2.0.23155</vt:lpwstr>
  </property>
  <property fmtid="{D5CDD505-2E9C-101B-9397-08002B2CF9AE}" pid="30" name="ContentTypeId">
    <vt:lpwstr>0x010100EE826B9D5D2442499B127463D1AC327C</vt:lpwstr>
  </property>
  <property fmtid="{D5CDD505-2E9C-101B-9397-08002B2CF9AE}" pid="31" name="MediaServiceImageTags">
    <vt:lpwstr/>
  </property>
</Properties>
</file>